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Catamaran"/>
      <p:regular r:id="rId29"/>
      <p:bold r:id="rId30"/>
    </p:embeddedFont>
    <p:embeddedFont>
      <p:font typeface="Roboto"/>
      <p:regular r:id="rId31"/>
      <p:bold r:id="rId32"/>
      <p:italic r:id="rId33"/>
      <p:boldItalic r:id="rId34"/>
    </p:embeddedFont>
    <p:embeddedFont>
      <p:font typeface="Livvic Light"/>
      <p:regular r:id="rId35"/>
      <p:bold r:id="rId36"/>
      <p:italic r:id="rId37"/>
      <p:boldItalic r:id="rId38"/>
    </p:embeddedFont>
    <p:embeddedFont>
      <p:font typeface="Fira Sans Extra Condensed Medium"/>
      <p:regular r:id="rId39"/>
      <p:bold r:id="rId40"/>
      <p:italic r:id="rId41"/>
      <p:boldItalic r:id="rId42"/>
    </p:embeddedFont>
    <p:embeddedFont>
      <p:font typeface="Livvic"/>
      <p:regular r:id="rId43"/>
      <p:bold r:id="rId44"/>
      <p:italic r:id="rId45"/>
      <p:boldItalic r:id="rId46"/>
    </p:embeddedFont>
    <p:embeddedFont>
      <p:font typeface="Catamaran Light"/>
      <p:regular r:id="rId47"/>
      <p:bold r:id="rId48"/>
    </p:embeddedFont>
    <p:embeddedFont>
      <p:font typeface="Catamaran Medium"/>
      <p:regular r:id="rId49"/>
      <p:bold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E1C749D-0BEB-42E6-B2CA-FB97B3A8C665}">
  <a:tblStyle styleId="{9E1C749D-0BEB-42E6-B2CA-FB97B3A8C6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iraSansExtraCondensedMedium-bold.fntdata"/><Relationship Id="rId42" Type="http://schemas.openxmlformats.org/officeDocument/2006/relationships/font" Target="fonts/FiraSansExtraCondensedMedium-boldItalic.fntdata"/><Relationship Id="rId41" Type="http://schemas.openxmlformats.org/officeDocument/2006/relationships/font" Target="fonts/FiraSansExtraCondensedMedium-italic.fntdata"/><Relationship Id="rId44" Type="http://schemas.openxmlformats.org/officeDocument/2006/relationships/font" Target="fonts/Livvic-bold.fntdata"/><Relationship Id="rId43" Type="http://schemas.openxmlformats.org/officeDocument/2006/relationships/font" Target="fonts/Livvic-regular.fntdata"/><Relationship Id="rId46" Type="http://schemas.openxmlformats.org/officeDocument/2006/relationships/font" Target="fonts/Livvic-boldItalic.fntdata"/><Relationship Id="rId45" Type="http://schemas.openxmlformats.org/officeDocument/2006/relationships/font" Target="fonts/Livvic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CatamaranLight-bold.fntdata"/><Relationship Id="rId47" Type="http://schemas.openxmlformats.org/officeDocument/2006/relationships/font" Target="fonts/CatamaranLight-regular.fntdata"/><Relationship Id="rId49" Type="http://schemas.openxmlformats.org/officeDocument/2006/relationships/font" Target="fonts/CatamaranMedium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regular.fntdata"/><Relationship Id="rId30" Type="http://schemas.openxmlformats.org/officeDocument/2006/relationships/font" Target="fonts/Catamaran-bold.fntdata"/><Relationship Id="rId33" Type="http://schemas.openxmlformats.org/officeDocument/2006/relationships/font" Target="fonts/Roboto-italic.fntdata"/><Relationship Id="rId32" Type="http://schemas.openxmlformats.org/officeDocument/2006/relationships/font" Target="fonts/Roboto-bold.fntdata"/><Relationship Id="rId35" Type="http://schemas.openxmlformats.org/officeDocument/2006/relationships/font" Target="fonts/LivvicLight-regular.fntdata"/><Relationship Id="rId34" Type="http://schemas.openxmlformats.org/officeDocument/2006/relationships/font" Target="fonts/Roboto-boldItalic.fntdata"/><Relationship Id="rId37" Type="http://schemas.openxmlformats.org/officeDocument/2006/relationships/font" Target="fonts/LivvicLight-italic.fntdata"/><Relationship Id="rId36" Type="http://schemas.openxmlformats.org/officeDocument/2006/relationships/font" Target="fonts/LivvicLight-bold.fntdata"/><Relationship Id="rId39" Type="http://schemas.openxmlformats.org/officeDocument/2006/relationships/font" Target="fonts/FiraSansExtraCondensedMedium-regular.fntdata"/><Relationship Id="rId38" Type="http://schemas.openxmlformats.org/officeDocument/2006/relationships/font" Target="fonts/LivvicLight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font" Target="fonts/Catamaran-regular.fntdata"/><Relationship Id="rId50" Type="http://schemas.openxmlformats.org/officeDocument/2006/relationships/font" Target="fonts/CatamaranMedium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tatista.com/outlook/emo/online-food-delivery/grocery-delivery/united-states" TargetMode="External"/><Relationship Id="rId3" Type="http://schemas.openxmlformats.org/officeDocument/2006/relationships/hyperlink" Target="https://www.nal.usda.gov/farms-and-agricultural-production-systems/community-supported-agriculture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3e13d9a7e_0_79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3e13d9a7e_0_79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To respond directly to the convenience and price needs of the broader market, we’re introducing FarmLink Flex: a fully customizable produce subscription. Customers can now choose flexible delivery windows, box sizes, or even regionally sourced options for those seeking lower prices but fresher-than-supermarket food. We’ve designed FarmLink Flex so anyone can experience local produce without trade-offs on lifestyle or budget constraints.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3e13d9a7e_0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3e13d9a7e_0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5158d5a3ec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5158d5a3ec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</a:t>
            </a:r>
            <a:r>
              <a:rPr lang="es" sz="10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ources:</a:t>
            </a:r>
            <a:endParaRPr sz="10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[1] </a:t>
            </a:r>
            <a:r>
              <a:rPr lang="es" sz="1000" u="sng">
                <a:solidFill>
                  <a:srgbClr val="1155CC"/>
                </a:solid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Grocery Delivery - United States | Statista Market Forecast</a:t>
            </a:r>
            <a:endParaRPr sz="10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[2] </a:t>
            </a:r>
            <a:r>
              <a:rPr lang="es" sz="1000" u="sng">
                <a:solidFill>
                  <a:srgbClr val="1155CC"/>
                </a:solid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Community Supported Agriculture | National Agricultural Library</a:t>
            </a:r>
            <a:endParaRPr sz="10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9483836b3e_5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9483836b3e_5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3e13d9a7e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3e13d9a7e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158d5a3e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5158d5a3e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9483836b3e_3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9483836b3e_3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3e13d9a7e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3e13d9a7e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5465e7bc0b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5465e7bc0b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158d5a3ec_2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5158d5a3ec_2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9483836b3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9483836b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3e13d9a7e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3e13d9a7e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3e13d9a7e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3e13d9a7e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3e13d9a7e_0_7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3e13d9a7e_0_7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5465e7bc0b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5465e7bc0b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3e13d9a7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3e13d9a7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522eb7919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522eb7919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make the description bigger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change the photo – image should be an online market place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9483836b3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9483836b3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3e13d9a7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3e13d9a7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s">
                <a:solidFill>
                  <a:schemeClr val="dk1"/>
                </a:solidFill>
              </a:rPr>
              <a:t>Delivery inflexibility is #1 churn driver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">
                <a:solidFill>
                  <a:schemeClr val="dk1"/>
                </a:solidFill>
              </a:rPr>
              <a:t>78% of churned customers cited delivery windows as primary frustration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">
                <a:solidFill>
                  <a:schemeClr val="dk1"/>
                </a:solidFill>
              </a:rPr>
              <a:t>We've NEVER tested same-day or flexible windows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s">
                <a:solidFill>
                  <a:schemeClr val="dk1"/>
                </a:solidFill>
              </a:rPr>
              <a:t>False loyalty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">
                <a:solidFill>
                  <a:schemeClr val="dk1"/>
                </a:solidFill>
              </a:rPr>
              <a:t>45% pause subscription quarterly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">
                <a:solidFill>
                  <a:schemeClr val="dk1"/>
                </a:solidFill>
              </a:rPr>
              <a:t>8.3% monthly churn (up from 5%)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">
                <a:solidFill>
                  <a:schemeClr val="dk1"/>
                </a:solidFill>
              </a:rPr>
              <a:t>Average retention: only 6 months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s">
                <a:solidFill>
                  <a:schemeClr val="dk1"/>
                </a:solidFill>
              </a:rPr>
              <a:t>Pricing out the market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">
                <a:solidFill>
                  <a:schemeClr val="dk1"/>
                </a:solidFill>
              </a:rPr>
              <a:t>67% would accept regional sourcing for 30% price reduction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">
                <a:solidFill>
                  <a:schemeClr val="dk1"/>
                </a:solidFill>
              </a:rPr>
              <a:t>TAM capped at 100K households at $75/week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">
                <a:solidFill>
                  <a:schemeClr val="dk1"/>
                </a:solidFill>
              </a:rPr>
              <a:t>Instacart's $35 order beats our $75 box every time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s">
                <a:solidFill>
                  <a:schemeClr val="dk1"/>
                </a:solidFill>
              </a:rPr>
              <a:t>Tech can't scale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">
                <a:solidFill>
                  <a:schemeClr val="dk1"/>
                </a:solidFill>
              </a:rPr>
              <a:t>Routing crashes above 500 deliveries/city/day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">
                <a:solidFill>
                  <a:schemeClr val="dk1"/>
                </a:solidFill>
              </a:rPr>
              <a:t>App takes 8 seconds to load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s">
                <a:solidFill>
                  <a:schemeClr val="dk1"/>
                </a:solidFill>
              </a:rPr>
              <a:t>Farmers ignore our "predictive analytics" (12% usage)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">
                <a:solidFill>
                  <a:schemeClr val="dk1"/>
                </a:solidFill>
              </a:rPr>
              <a:t>make text bigger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3e13d9a7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3e13d9a7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3e13d9a7e_0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3e13d9a7e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465e7bc0b_1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465e7bc0b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CUSTOM_7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CUSTOM_35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CUSTOM_38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/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5" name="Google Shape;65;p12"/>
          <p:cNvSpPr txBox="1"/>
          <p:nvPr>
            <p:ph hasCustomPrompt="1" idx="2" type="title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30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3"/>
          <p:cNvSpPr txBox="1"/>
          <p:nvPr>
            <p:ph idx="2" type="ctrTitle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0" name="Google Shape;70;p13"/>
          <p:cNvSpPr txBox="1"/>
          <p:nvPr>
            <p:ph idx="3" type="subTitle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13"/>
          <p:cNvSpPr txBox="1"/>
          <p:nvPr>
            <p:ph idx="4" type="ctrTitle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2" name="Google Shape;72;p13"/>
          <p:cNvSpPr txBox="1"/>
          <p:nvPr>
            <p:ph idx="5" type="subTitle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13"/>
          <p:cNvSpPr txBox="1"/>
          <p:nvPr>
            <p:ph idx="6" type="ctrTitle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4" name="Google Shape;74;p13"/>
          <p:cNvSpPr txBox="1"/>
          <p:nvPr>
            <p:ph idx="7" type="ctrTitle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5" name="Google Shape;75;p13"/>
          <p:cNvSpPr txBox="1"/>
          <p:nvPr>
            <p:ph idx="8" type="subTitle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13"/>
          <p:cNvSpPr txBox="1"/>
          <p:nvPr>
            <p:ph idx="9" type="ctrTitle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7" name="Google Shape;77;p13"/>
          <p:cNvSpPr txBox="1"/>
          <p:nvPr>
            <p:ph idx="13" type="subTitle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8" name="Google Shape;78;p13"/>
          <p:cNvSpPr txBox="1"/>
          <p:nvPr>
            <p:ph idx="14" type="ctrTitle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9" name="Google Shape;79;p13"/>
          <p:cNvSpPr txBox="1"/>
          <p:nvPr>
            <p:ph idx="15" type="subTitle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USTOM_3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/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1">
  <p:cSld name="CUSTOM_2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idx="1" type="subTitle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4" name="Google Shape;84;p15"/>
          <p:cNvSpPr txBox="1"/>
          <p:nvPr>
            <p:ph idx="2" type="subTitle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15"/>
          <p:cNvSpPr txBox="1"/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6" name="Google Shape;86;p15"/>
          <p:cNvSpPr txBox="1"/>
          <p:nvPr>
            <p:ph idx="3" type="ctrTitle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7" name="Google Shape;87;p15"/>
          <p:cNvSpPr txBox="1"/>
          <p:nvPr>
            <p:ph idx="4" type="ctrTitle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5">
  <p:cSld name="CUSTOM_32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idx="1" type="subTitle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0" name="Google Shape;90;p16"/>
          <p:cNvSpPr txBox="1"/>
          <p:nvPr>
            <p:ph type="ctrTitle"/>
          </p:nvPr>
        </p:nvSpPr>
        <p:spPr>
          <a:xfrm rot="5400000">
            <a:off x="7241489" y="1041025"/>
            <a:ext cx="1702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4">
  <p:cSld name="CUSTOM_33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idx="1" type="subTitle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3" name="Google Shape;93;p17"/>
          <p:cNvSpPr txBox="1"/>
          <p:nvPr>
            <p:ph idx="2" type="subTitle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4" name="Google Shape;94;p17"/>
          <p:cNvSpPr txBox="1"/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5" name="Google Shape;95;p17"/>
          <p:cNvSpPr txBox="1"/>
          <p:nvPr>
            <p:ph idx="3" type="ctrTitle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6" name="Google Shape;96;p17"/>
          <p:cNvSpPr txBox="1"/>
          <p:nvPr>
            <p:ph idx="4" type="subTitle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7" name="Google Shape;97;p17"/>
          <p:cNvSpPr txBox="1"/>
          <p:nvPr>
            <p:ph idx="5" type="ctrTitle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8" name="Google Shape;98;p17"/>
          <p:cNvSpPr txBox="1"/>
          <p:nvPr>
            <p:ph idx="6"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2">
  <p:cSld name="CUSTOM_34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1" name="Google Shape;101;p18"/>
          <p:cNvSpPr txBox="1"/>
          <p:nvPr>
            <p:ph idx="1" type="subTitle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2" name="Google Shape;102;p18"/>
          <p:cNvSpPr txBox="1"/>
          <p:nvPr>
            <p:ph idx="2" type="ctrTitle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8"/>
          <p:cNvSpPr txBox="1"/>
          <p:nvPr>
            <p:ph idx="3" type="subTitle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4" name="Google Shape;104;p18"/>
          <p:cNvSpPr txBox="1"/>
          <p:nvPr>
            <p:ph idx="4" type="ctrTitle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6">
  <p:cSld name="CUSTOM_11_1_2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7" name="Google Shape;107;p19"/>
          <p:cNvSpPr txBox="1"/>
          <p:nvPr>
            <p:ph idx="1" type="subTitle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>
  <p:cSld name="CUSTOM_25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0" name="Google Shape;110;p20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2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" name="Google Shape;14;p3"/>
          <p:cNvSpPr txBox="1"/>
          <p:nvPr>
            <p:ph hasCustomPrompt="1" idx="2" type="title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/>
          <p:nvPr>
            <p:ph idx="3" type="ctrTitle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6" name="Google Shape;16;p3"/>
          <p:cNvSpPr txBox="1"/>
          <p:nvPr>
            <p:ph idx="4" type="subTitle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7" name="Google Shape;17;p3"/>
          <p:cNvSpPr txBox="1"/>
          <p:nvPr>
            <p:ph hasCustomPrompt="1" idx="5" type="title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/>
          <p:nvPr>
            <p:ph idx="6" type="ctrTitle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9" name="Google Shape;19;p3"/>
          <p:cNvSpPr txBox="1"/>
          <p:nvPr>
            <p:ph idx="7" type="subTitle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" name="Google Shape;20;p3"/>
          <p:cNvSpPr txBox="1"/>
          <p:nvPr>
            <p:ph hasCustomPrompt="1" idx="8" type="title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/>
          <p:nvPr>
            <p:ph idx="9" type="ctrTitle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2" name="Google Shape;22;p3"/>
          <p:cNvSpPr txBox="1"/>
          <p:nvPr>
            <p:ph idx="13" type="ctrTitle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3" name="Google Shape;23;p3"/>
          <p:cNvSpPr txBox="1"/>
          <p:nvPr>
            <p:ph idx="14" type="subTitle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4" name="Google Shape;24;p3"/>
          <p:cNvSpPr txBox="1"/>
          <p:nvPr>
            <p:ph hasCustomPrompt="1" idx="15" type="title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/>
          <p:nvPr>
            <p:ph idx="16" type="ctrTitle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" name="Google Shape;26;p3"/>
          <p:cNvSpPr txBox="1"/>
          <p:nvPr>
            <p:ph idx="17" type="subTitle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7" name="Google Shape;27;p3"/>
          <p:cNvSpPr txBox="1"/>
          <p:nvPr>
            <p:ph hasCustomPrompt="1" idx="18" type="title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25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3" name="Google Shape;113;p21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4" name="Google Shape;114;p21"/>
          <p:cNvSpPr txBox="1"/>
          <p:nvPr>
            <p:ph idx="2" type="subTitle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CUSTOM_13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" type="subTitle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1">
  <p:cSld name="CUSTOM_27_1_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1" type="subTitle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" name="Google Shape;34;p5"/>
          <p:cNvSpPr txBox="1"/>
          <p:nvPr>
            <p:ph idx="2" type="ctrTitle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5"/>
          <p:cNvSpPr txBox="1"/>
          <p:nvPr>
            <p:ph idx="3" type="subTitle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6" name="Google Shape;36;p5"/>
          <p:cNvSpPr txBox="1"/>
          <p:nvPr>
            <p:ph idx="4" type="ctrTitle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" name="Google Shape;37;p5"/>
          <p:cNvSpPr txBox="1"/>
          <p:nvPr>
            <p:ph idx="5" type="subTitle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8" name="Google Shape;38;p5"/>
          <p:cNvSpPr txBox="1"/>
          <p:nvPr>
            <p:ph idx="6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9" name="Google Shape;39;p5"/>
          <p:cNvSpPr txBox="1"/>
          <p:nvPr>
            <p:ph idx="7" type="ctrTitle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0" name="Google Shape;40;p5"/>
          <p:cNvSpPr txBox="1"/>
          <p:nvPr>
            <p:ph idx="8" type="subTitle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1">
  <p:cSld name="CUSTOM_27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" type="subTitle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4" name="Google Shape;44;p6"/>
          <p:cNvSpPr txBox="1"/>
          <p:nvPr>
            <p:ph idx="2" type="ctrTitle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3" type="subTitle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6" name="Google Shape;46;p6"/>
          <p:cNvSpPr txBox="1"/>
          <p:nvPr>
            <p:ph idx="4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7" name="Google Shape;47;p6"/>
          <p:cNvSpPr txBox="1"/>
          <p:nvPr>
            <p:ph idx="5" type="ctrTitle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6" type="subTitle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USTOM_14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1" type="subTitle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8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idx="1" type="subTitle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2" type="subTitle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3">
  <p:cSld name="CUSTOM_16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idx="1" type="subTitle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4">
  <p:cSld name="CUSTOM_16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idx="1" type="subTitle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Relationship Id="rId4" Type="http://schemas.openxmlformats.org/officeDocument/2006/relationships/image" Target="../media/image8.jpg"/><Relationship Id="rId5" Type="http://schemas.openxmlformats.org/officeDocument/2006/relationships/image" Target="../media/image7.jpg"/><Relationship Id="rId6" Type="http://schemas.openxmlformats.org/officeDocument/2006/relationships/image" Target="../media/image6.jpg"/><Relationship Id="rId7" Type="http://schemas.openxmlformats.org/officeDocument/2006/relationships/image" Target="../media/image19.jpg"/><Relationship Id="rId8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reepik.com/free-photo/city-roads-night_2254491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photo/harbor-with-boats-blue-sea_5209808.htm/?utm_source=slidesgo_template&amp;utm_medium=referral-link&amp;utm_campaign=sg_resources&amp;utm_content=freepik" TargetMode="External"/><Relationship Id="rId13" Type="http://schemas.openxmlformats.org/officeDocument/2006/relationships/image" Target="../media/image22.jpg"/><Relationship Id="rId12" Type="http://schemas.openxmlformats.org/officeDocument/2006/relationships/hyperlink" Target="https://www.freepik.com/free-photo/brooklyn-bridge-new-york_4800890.htm/?utm_source=slidesgo_template&amp;utm_medium=referral-link&amp;utm_campaign=sg_resources&amp;utm_content=freepik" TargetMode="Externa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freepik.com/free-photo/airplane-window-with-sky-sea-lanscape_5102195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railway-train-station-long-shot_5180761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photo/modern-woman-riding-bike-city_4504134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one-way-road-sign-city_5180605.htm/?utm_source=slidesgo_template&amp;utm_medium=referral-link&amp;utm_campaign=sg_resources&amp;utm_content=freepik" TargetMode="External"/><Relationship Id="rId6" Type="http://schemas.openxmlformats.org/officeDocument/2006/relationships/hyperlink" Target="https://www.freepik.com/free-photo/sunset-bay_1363312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photo/old-foot-bridge-river-near-alesund-norway_4522773.htm/?utm_source=slidesgo_template&amp;utm_medium=referral-link&amp;utm_campaign=sg_resources&amp;utm_content=freepik" TargetMode="External"/><Relationship Id="rId8" Type="http://schemas.openxmlformats.org/officeDocument/2006/relationships/hyperlink" Target="https://www.freepik.com/free-photo/tropical-road-with-desert-background_5209722.htm/?utm_source=slidesgo_template&amp;utm_medium=referral-link&amp;utm_campaign=sg_resources&amp;utm_content=freepik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Relationship Id="rId4" Type="http://schemas.openxmlformats.org/officeDocument/2006/relationships/image" Target="../media/image10.jpg"/><Relationship Id="rId5" Type="http://schemas.openxmlformats.org/officeDocument/2006/relationships/image" Target="../media/image2.jpg"/><Relationship Id="rId6" Type="http://schemas.openxmlformats.org/officeDocument/2006/relationships/image" Target="../media/image21.jpg"/><Relationship Id="rId7" Type="http://schemas.openxmlformats.org/officeDocument/2006/relationships/image" Target="../media/image3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2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 title="Screenshot 2025-10-13 at 11.52.57 PM.png"/>
          <p:cNvPicPr preferRelativeResize="0"/>
          <p:nvPr/>
        </p:nvPicPr>
        <p:blipFill rotWithShape="1">
          <a:blip r:embed="rId3">
            <a:alphaModFix/>
          </a:blip>
          <a:srcRect b="0" l="6289" r="16058" t="0"/>
          <a:stretch/>
        </p:blipFill>
        <p:spPr>
          <a:xfrm>
            <a:off x="3138375" y="0"/>
            <a:ext cx="60056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/>
          <p:nvPr/>
        </p:nvSpPr>
        <p:spPr>
          <a:xfrm rot="5400000">
            <a:off x="1428875" y="13850"/>
            <a:ext cx="3358800" cy="5026500"/>
          </a:xfrm>
          <a:prstGeom prst="rect">
            <a:avLst/>
          </a:prstGeom>
          <a:solidFill>
            <a:srgbClr val="395E3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2"/>
          <p:cNvSpPr txBox="1"/>
          <p:nvPr>
            <p:ph idx="1" type="subTitle"/>
          </p:nvPr>
        </p:nvSpPr>
        <p:spPr>
          <a:xfrm>
            <a:off x="1039575" y="3138397"/>
            <a:ext cx="40851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TEAM 7: Madison Huang, Sunny Yu, Peter Lee, Andrew Lee, Teddy Hickenlooper, Vardhan Agrawal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10/14/25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2" name="Google Shape;122;p22"/>
          <p:cNvSpPr txBox="1"/>
          <p:nvPr>
            <p:ph type="ctrTitle"/>
          </p:nvPr>
        </p:nvSpPr>
        <p:spPr>
          <a:xfrm>
            <a:off x="1039575" y="1424100"/>
            <a:ext cx="45924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F</a:t>
            </a:r>
            <a:r>
              <a:rPr lang="es">
                <a:solidFill>
                  <a:schemeClr val="lt1"/>
                </a:solidFill>
              </a:rPr>
              <a:t>ARMLINK: </a:t>
            </a:r>
            <a:r>
              <a:rPr lang="es" sz="3600">
                <a:solidFill>
                  <a:schemeClr val="lt1"/>
                </a:solidFill>
              </a:rPr>
              <a:t>Breaking Out of the Farmer’s Market</a:t>
            </a:r>
            <a:endParaRPr sz="36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1"/>
          <p:cNvSpPr/>
          <p:nvPr/>
        </p:nvSpPr>
        <p:spPr>
          <a:xfrm>
            <a:off x="0" y="4015075"/>
            <a:ext cx="7396200" cy="1128600"/>
          </a:xfrm>
          <a:prstGeom prst="rect">
            <a:avLst/>
          </a:prstGeom>
          <a:solidFill>
            <a:srgbClr val="395E3D">
              <a:alpha val="5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1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rgbClr val="395E3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1"/>
          <p:cNvSpPr/>
          <p:nvPr/>
        </p:nvSpPr>
        <p:spPr>
          <a:xfrm>
            <a:off x="720000" y="540000"/>
            <a:ext cx="3310200" cy="1568100"/>
          </a:xfrm>
          <a:prstGeom prst="rect">
            <a:avLst/>
          </a:prstGeom>
          <a:solidFill>
            <a:srgbClr val="395E3D">
              <a:alpha val="734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1"/>
          <p:cNvSpPr txBox="1"/>
          <p:nvPr>
            <p:ph type="ctrTitle"/>
          </p:nvPr>
        </p:nvSpPr>
        <p:spPr>
          <a:xfrm>
            <a:off x="789150" y="857375"/>
            <a:ext cx="3618600" cy="7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>
                <a:solidFill>
                  <a:schemeClr val="lt1"/>
                </a:solidFill>
              </a:rPr>
              <a:t>FarmLink Flex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244" name="Google Shape;244;p31"/>
          <p:cNvSpPr txBox="1"/>
          <p:nvPr/>
        </p:nvSpPr>
        <p:spPr>
          <a:xfrm>
            <a:off x="789150" y="1596275"/>
            <a:ext cx="31719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7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Local Produce, On Your Terms.</a:t>
            </a:r>
            <a:endParaRPr b="1" sz="30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45" name="Google Shape;245;p31"/>
          <p:cNvSpPr txBox="1"/>
          <p:nvPr/>
        </p:nvSpPr>
        <p:spPr>
          <a:xfrm>
            <a:off x="962775" y="540000"/>
            <a:ext cx="18762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THE SOLUTION</a:t>
            </a:r>
            <a:endParaRPr b="1" sz="30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46" name="Google Shape;246;p31"/>
          <p:cNvSpPr txBox="1"/>
          <p:nvPr/>
        </p:nvSpPr>
        <p:spPr>
          <a:xfrm>
            <a:off x="1714500" y="4101775"/>
            <a:ext cx="4728000" cy="9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4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FarmLink Flex is a full revitalization of FarmLink’s tech stack, complete with a new user </a:t>
            </a:r>
            <a:r>
              <a:rPr b="1" lang="es" sz="30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interface</a:t>
            </a:r>
            <a:r>
              <a:rPr b="1" lang="es" sz="300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, an updated delivery management system, and expanded capacity to take on the growth of FarmLink.</a:t>
            </a:r>
            <a:endParaRPr b="1" sz="30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247" name="Google Shape;24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1038" y="1494578"/>
            <a:ext cx="3288050" cy="2397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2"/>
          <p:cNvSpPr/>
          <p:nvPr/>
        </p:nvSpPr>
        <p:spPr>
          <a:xfrm rot="-5400000">
            <a:off x="2532027" y="-5786400"/>
            <a:ext cx="1553100" cy="12226800"/>
          </a:xfrm>
          <a:prstGeom prst="rect">
            <a:avLst/>
          </a:prstGeom>
          <a:gradFill>
            <a:gsLst>
              <a:gs pos="0">
                <a:srgbClr val="395E3D">
                  <a:alpha val="73333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2"/>
          <p:cNvSpPr/>
          <p:nvPr/>
        </p:nvSpPr>
        <p:spPr>
          <a:xfrm rot="5400000">
            <a:off x="1627663" y="2287588"/>
            <a:ext cx="2017975" cy="33475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13825" lIns="113825" spcFirstLastPara="1" rIns="113825" wrap="square" tIns="113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42"/>
          </a:p>
        </p:txBody>
      </p:sp>
      <p:sp>
        <p:nvSpPr>
          <p:cNvPr id="254" name="Google Shape;254;p32"/>
          <p:cNvSpPr/>
          <p:nvPr/>
        </p:nvSpPr>
        <p:spPr>
          <a:xfrm flipH="1" rot="-5400000">
            <a:off x="5317366" y="-2411"/>
            <a:ext cx="1960010" cy="3767482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13825" lIns="113825" spcFirstLastPara="1" rIns="113825" wrap="square" tIns="113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42"/>
          </a:p>
        </p:txBody>
      </p:sp>
      <p:sp>
        <p:nvSpPr>
          <p:cNvPr id="255" name="Google Shape;255;p32"/>
          <p:cNvSpPr/>
          <p:nvPr/>
        </p:nvSpPr>
        <p:spPr>
          <a:xfrm flipH="1" rot="-5400000">
            <a:off x="5277600" y="2088375"/>
            <a:ext cx="2017975" cy="3745925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13825" lIns="113825" spcFirstLastPara="1" rIns="113825" wrap="square" tIns="113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42"/>
          </a:p>
        </p:txBody>
      </p:sp>
      <p:sp>
        <p:nvSpPr>
          <p:cNvPr id="256" name="Google Shape;256;p32"/>
          <p:cNvSpPr txBox="1"/>
          <p:nvPr>
            <p:ph type="ctrTitle"/>
          </p:nvPr>
        </p:nvSpPr>
        <p:spPr>
          <a:xfrm>
            <a:off x="149050" y="134550"/>
            <a:ext cx="43896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chemeClr val="lt1"/>
                </a:solidFill>
              </a:rPr>
              <a:t>What FarmLink Flex Offers</a:t>
            </a:r>
            <a:endParaRPr sz="2600">
              <a:solidFill>
                <a:schemeClr val="lt1"/>
              </a:solidFill>
            </a:endParaRPr>
          </a:p>
        </p:txBody>
      </p:sp>
      <p:sp>
        <p:nvSpPr>
          <p:cNvPr id="257" name="Google Shape;257;p32"/>
          <p:cNvSpPr/>
          <p:nvPr/>
        </p:nvSpPr>
        <p:spPr>
          <a:xfrm rot="5400000">
            <a:off x="1656636" y="223387"/>
            <a:ext cx="1960010" cy="3315886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13825" lIns="113825" spcFirstLastPara="1" rIns="113825" wrap="square" tIns="113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42"/>
          </a:p>
        </p:txBody>
      </p:sp>
      <p:sp>
        <p:nvSpPr>
          <p:cNvPr id="258" name="Google Shape;258;p32"/>
          <p:cNvSpPr txBox="1"/>
          <p:nvPr>
            <p:ph idx="4294967295" type="ctrTitle"/>
          </p:nvPr>
        </p:nvSpPr>
        <p:spPr>
          <a:xfrm>
            <a:off x="2494083" y="1006490"/>
            <a:ext cx="1647300" cy="479100"/>
          </a:xfrm>
          <a:prstGeom prst="rect">
            <a:avLst/>
          </a:prstGeom>
        </p:spPr>
        <p:txBody>
          <a:bodyPr anchorCtr="0" anchor="t" bIns="113825" lIns="113825" spcFirstLastPara="1" rIns="113825" wrap="square" tIns="113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40">
                <a:solidFill>
                  <a:schemeClr val="lt1"/>
                </a:solidFill>
              </a:rPr>
              <a:t>Regional Farms</a:t>
            </a:r>
            <a:endParaRPr sz="2240">
              <a:solidFill>
                <a:schemeClr val="lt1"/>
              </a:solidFill>
            </a:endParaRPr>
          </a:p>
        </p:txBody>
      </p:sp>
      <p:sp>
        <p:nvSpPr>
          <p:cNvPr id="259" name="Google Shape;259;p32"/>
          <p:cNvSpPr txBox="1"/>
          <p:nvPr>
            <p:ph idx="4294967295" type="ctrTitle"/>
          </p:nvPr>
        </p:nvSpPr>
        <p:spPr>
          <a:xfrm>
            <a:off x="1759325" y="4064575"/>
            <a:ext cx="2468100" cy="463200"/>
          </a:xfrm>
          <a:prstGeom prst="rect">
            <a:avLst/>
          </a:prstGeom>
        </p:spPr>
        <p:txBody>
          <a:bodyPr anchorCtr="0" anchor="t" bIns="113825" lIns="113825" spcFirstLastPara="1" rIns="113825" wrap="square" tIns="113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40">
                <a:solidFill>
                  <a:schemeClr val="lt1"/>
                </a:solidFill>
              </a:rPr>
              <a:t> The Best Home </a:t>
            </a:r>
            <a:r>
              <a:rPr lang="es" sz="2240">
                <a:solidFill>
                  <a:schemeClr val="lt1"/>
                </a:solidFill>
              </a:rPr>
              <a:t>Delivery</a:t>
            </a:r>
            <a:endParaRPr sz="2240">
              <a:solidFill>
                <a:schemeClr val="lt1"/>
              </a:solidFill>
            </a:endParaRPr>
          </a:p>
        </p:txBody>
      </p:sp>
      <p:sp>
        <p:nvSpPr>
          <p:cNvPr id="260" name="Google Shape;260;p32"/>
          <p:cNvSpPr txBox="1"/>
          <p:nvPr>
            <p:ph idx="4294967295" type="ctrTitle"/>
          </p:nvPr>
        </p:nvSpPr>
        <p:spPr>
          <a:xfrm>
            <a:off x="4637225" y="1006496"/>
            <a:ext cx="2337300" cy="309600"/>
          </a:xfrm>
          <a:prstGeom prst="rect">
            <a:avLst/>
          </a:prstGeom>
        </p:spPr>
        <p:txBody>
          <a:bodyPr anchorCtr="0" anchor="t" bIns="113825" lIns="113825" spcFirstLastPara="1" rIns="113825" wrap="square" tIns="113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40">
                <a:solidFill>
                  <a:schemeClr val="lt1"/>
                </a:solidFill>
              </a:rPr>
              <a:t>Online Customization</a:t>
            </a:r>
            <a:endParaRPr sz="2240">
              <a:solidFill>
                <a:schemeClr val="lt1"/>
              </a:solidFill>
            </a:endParaRPr>
          </a:p>
        </p:txBody>
      </p:sp>
      <p:sp>
        <p:nvSpPr>
          <p:cNvPr id="261" name="Google Shape;261;p32"/>
          <p:cNvSpPr txBox="1"/>
          <p:nvPr>
            <p:ph idx="4294967295" type="ctrTitle"/>
          </p:nvPr>
        </p:nvSpPr>
        <p:spPr>
          <a:xfrm>
            <a:off x="4520376" y="4120609"/>
            <a:ext cx="2571000" cy="740700"/>
          </a:xfrm>
          <a:prstGeom prst="rect">
            <a:avLst/>
          </a:prstGeom>
        </p:spPr>
        <p:txBody>
          <a:bodyPr anchorCtr="0" anchor="t" bIns="113825" lIns="113825" spcFirstLastPara="1" rIns="113825" wrap="square" tIns="113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40">
                <a:solidFill>
                  <a:schemeClr val="lt1"/>
                </a:solidFill>
              </a:rPr>
              <a:t>The Same Fresh Meals</a:t>
            </a:r>
            <a:endParaRPr sz="2240">
              <a:solidFill>
                <a:schemeClr val="lt1"/>
              </a:solidFill>
            </a:endParaRPr>
          </a:p>
        </p:txBody>
      </p:sp>
      <p:sp>
        <p:nvSpPr>
          <p:cNvPr id="262" name="Google Shape;262;p32"/>
          <p:cNvSpPr txBox="1"/>
          <p:nvPr>
            <p:ph idx="4294967295" type="subTitle"/>
          </p:nvPr>
        </p:nvSpPr>
        <p:spPr>
          <a:xfrm flipH="1">
            <a:off x="4586589" y="1785475"/>
            <a:ext cx="1933500" cy="938100"/>
          </a:xfrm>
          <a:prstGeom prst="rect">
            <a:avLst/>
          </a:prstGeom>
        </p:spPr>
        <p:txBody>
          <a:bodyPr anchorCtr="0" anchor="t" bIns="113825" lIns="113825" spcFirstLastPara="1" rIns="113825" wrap="square" tIns="113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992"/>
              </a:spcAft>
              <a:buNone/>
            </a:pPr>
            <a:r>
              <a:rPr lang="es" sz="1244">
                <a:solidFill>
                  <a:schemeClr val="lt1"/>
                </a:solidFill>
              </a:rPr>
              <a:t>Full tech stack revitalization and a brand new app changes the user experience entirely</a:t>
            </a:r>
            <a:endParaRPr sz="1244">
              <a:solidFill>
                <a:schemeClr val="lt1"/>
              </a:solidFill>
            </a:endParaRPr>
          </a:p>
        </p:txBody>
      </p:sp>
      <p:sp>
        <p:nvSpPr>
          <p:cNvPr id="263" name="Google Shape;263;p32"/>
          <p:cNvSpPr txBox="1"/>
          <p:nvPr>
            <p:ph idx="4294967295" type="subTitle"/>
          </p:nvPr>
        </p:nvSpPr>
        <p:spPr>
          <a:xfrm flipH="1">
            <a:off x="4732194" y="3047969"/>
            <a:ext cx="1647300" cy="938100"/>
          </a:xfrm>
          <a:prstGeom prst="rect">
            <a:avLst/>
          </a:prstGeom>
        </p:spPr>
        <p:txBody>
          <a:bodyPr anchorCtr="0" anchor="t" bIns="113825" lIns="113825" spcFirstLastPara="1" rIns="113825" wrap="square" tIns="113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992"/>
              </a:spcAft>
              <a:buNone/>
            </a:pPr>
            <a:r>
              <a:rPr lang="es" sz="1244">
                <a:solidFill>
                  <a:schemeClr val="lt1"/>
                </a:solidFill>
              </a:rPr>
              <a:t>Cook with the same top-quality ingredients and discover new recipes each week.</a:t>
            </a:r>
            <a:endParaRPr sz="1244">
              <a:solidFill>
                <a:schemeClr val="lt1"/>
              </a:solidFill>
            </a:endParaRPr>
          </a:p>
        </p:txBody>
      </p:sp>
      <p:sp>
        <p:nvSpPr>
          <p:cNvPr id="264" name="Google Shape;264;p32"/>
          <p:cNvSpPr txBox="1"/>
          <p:nvPr>
            <p:ph idx="4294967295" type="subTitle"/>
          </p:nvPr>
        </p:nvSpPr>
        <p:spPr>
          <a:xfrm flipH="1">
            <a:off x="1983325" y="1749925"/>
            <a:ext cx="2148900" cy="938100"/>
          </a:xfrm>
          <a:prstGeom prst="rect">
            <a:avLst/>
          </a:prstGeom>
        </p:spPr>
        <p:txBody>
          <a:bodyPr anchorCtr="0" anchor="t" bIns="113825" lIns="113825" spcFirstLastPara="1" rIns="113825" wrap="square" tIns="113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992"/>
              </a:spcAft>
              <a:buNone/>
            </a:pPr>
            <a:r>
              <a:rPr lang="es" sz="1244">
                <a:solidFill>
                  <a:schemeClr val="lt1"/>
                </a:solidFill>
              </a:rPr>
              <a:t>Improved range and supply chain </a:t>
            </a:r>
            <a:r>
              <a:rPr lang="es" sz="1244">
                <a:solidFill>
                  <a:schemeClr val="lt1"/>
                </a:solidFill>
              </a:rPr>
              <a:t>management with a revamped internal system</a:t>
            </a:r>
            <a:endParaRPr sz="1244">
              <a:solidFill>
                <a:schemeClr val="lt1"/>
              </a:solidFill>
            </a:endParaRPr>
          </a:p>
        </p:txBody>
      </p:sp>
      <p:sp>
        <p:nvSpPr>
          <p:cNvPr id="265" name="Google Shape;265;p32"/>
          <p:cNvSpPr txBox="1"/>
          <p:nvPr>
            <p:ph idx="4294967295" type="subTitle"/>
          </p:nvPr>
        </p:nvSpPr>
        <p:spPr>
          <a:xfrm flipH="1">
            <a:off x="2494183" y="3126417"/>
            <a:ext cx="1647300" cy="938100"/>
          </a:xfrm>
          <a:prstGeom prst="rect">
            <a:avLst/>
          </a:prstGeom>
        </p:spPr>
        <p:txBody>
          <a:bodyPr anchorCtr="0" anchor="t" bIns="113825" lIns="113825" spcFirstLastPara="1" rIns="113825" wrap="square" tIns="1138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992"/>
              </a:spcAft>
              <a:buNone/>
            </a:pPr>
            <a:r>
              <a:rPr lang="es" sz="1244">
                <a:solidFill>
                  <a:schemeClr val="lt1"/>
                </a:solidFill>
              </a:rPr>
              <a:t>Your selected produce box delivered to your door, when you want it..</a:t>
            </a:r>
            <a:endParaRPr sz="1244">
              <a:solidFill>
                <a:schemeClr val="lt1"/>
              </a:solidFill>
            </a:endParaRPr>
          </a:p>
        </p:txBody>
      </p:sp>
      <p:sp>
        <p:nvSpPr>
          <p:cNvPr id="266" name="Google Shape;266;p32"/>
          <p:cNvSpPr/>
          <p:nvPr/>
        </p:nvSpPr>
        <p:spPr>
          <a:xfrm>
            <a:off x="4141499" y="2663106"/>
            <a:ext cx="463306" cy="463306"/>
          </a:xfrm>
          <a:custGeom>
            <a:rect b="b" l="l" r="r" t="t"/>
            <a:pathLst>
              <a:path extrusionOk="0" h="11693" w="11693">
                <a:moveTo>
                  <a:pt x="10252" y="584"/>
                </a:moveTo>
                <a:lnTo>
                  <a:pt x="10252" y="1263"/>
                </a:lnTo>
                <a:cubicBezTo>
                  <a:pt x="10252" y="1358"/>
                  <a:pt x="10323" y="1429"/>
                  <a:pt x="10406" y="1429"/>
                </a:cubicBezTo>
                <a:lnTo>
                  <a:pt x="11097" y="1429"/>
                </a:lnTo>
                <a:lnTo>
                  <a:pt x="9609" y="2918"/>
                </a:lnTo>
                <a:lnTo>
                  <a:pt x="9001" y="2918"/>
                </a:lnTo>
                <a:lnTo>
                  <a:pt x="9978" y="1941"/>
                </a:lnTo>
                <a:cubicBezTo>
                  <a:pt x="10037" y="1882"/>
                  <a:pt x="10037" y="1751"/>
                  <a:pt x="9978" y="1691"/>
                </a:cubicBezTo>
                <a:cubicBezTo>
                  <a:pt x="9948" y="1667"/>
                  <a:pt x="9903" y="1656"/>
                  <a:pt x="9859" y="1656"/>
                </a:cubicBezTo>
                <a:cubicBezTo>
                  <a:pt x="9814" y="1656"/>
                  <a:pt x="9769" y="1667"/>
                  <a:pt x="9740" y="1691"/>
                </a:cubicBezTo>
                <a:lnTo>
                  <a:pt x="8763" y="2679"/>
                </a:lnTo>
                <a:lnTo>
                  <a:pt x="8763" y="2072"/>
                </a:lnTo>
                <a:lnTo>
                  <a:pt x="10252" y="584"/>
                </a:lnTo>
                <a:close/>
                <a:moveTo>
                  <a:pt x="4739" y="2537"/>
                </a:moveTo>
                <a:cubicBezTo>
                  <a:pt x="5894" y="2537"/>
                  <a:pt x="6942" y="2977"/>
                  <a:pt x="7739" y="3703"/>
                </a:cubicBezTo>
                <a:lnTo>
                  <a:pt x="4620" y="6811"/>
                </a:lnTo>
                <a:cubicBezTo>
                  <a:pt x="4560" y="6870"/>
                  <a:pt x="4560" y="7001"/>
                  <a:pt x="4620" y="7049"/>
                </a:cubicBezTo>
                <a:cubicBezTo>
                  <a:pt x="4656" y="7085"/>
                  <a:pt x="4703" y="7097"/>
                  <a:pt x="4739" y="7097"/>
                </a:cubicBezTo>
                <a:cubicBezTo>
                  <a:pt x="4787" y="7097"/>
                  <a:pt x="4834" y="7085"/>
                  <a:pt x="4858" y="7049"/>
                </a:cubicBezTo>
                <a:lnTo>
                  <a:pt x="5632" y="6275"/>
                </a:lnTo>
                <a:cubicBezTo>
                  <a:pt x="5775" y="6478"/>
                  <a:pt x="5846" y="6692"/>
                  <a:pt x="5846" y="6930"/>
                </a:cubicBezTo>
                <a:cubicBezTo>
                  <a:pt x="5846" y="7549"/>
                  <a:pt x="5358" y="8037"/>
                  <a:pt x="4739" y="8037"/>
                </a:cubicBezTo>
                <a:cubicBezTo>
                  <a:pt x="4132" y="8037"/>
                  <a:pt x="3644" y="7549"/>
                  <a:pt x="3644" y="6930"/>
                </a:cubicBezTo>
                <a:cubicBezTo>
                  <a:pt x="3644" y="6323"/>
                  <a:pt x="4132" y="5835"/>
                  <a:pt x="4739" y="5835"/>
                </a:cubicBezTo>
                <a:cubicBezTo>
                  <a:pt x="4822" y="5835"/>
                  <a:pt x="4882" y="5835"/>
                  <a:pt x="4953" y="5847"/>
                </a:cubicBezTo>
                <a:cubicBezTo>
                  <a:pt x="4962" y="5848"/>
                  <a:pt x="4970" y="5848"/>
                  <a:pt x="4979" y="5848"/>
                </a:cubicBezTo>
                <a:cubicBezTo>
                  <a:pt x="5055" y="5848"/>
                  <a:pt x="5133" y="5801"/>
                  <a:pt x="5144" y="5716"/>
                </a:cubicBezTo>
                <a:cubicBezTo>
                  <a:pt x="5156" y="5620"/>
                  <a:pt x="5096" y="5537"/>
                  <a:pt x="5013" y="5525"/>
                </a:cubicBezTo>
                <a:cubicBezTo>
                  <a:pt x="4918" y="5513"/>
                  <a:pt x="4834" y="5489"/>
                  <a:pt x="4739" y="5489"/>
                </a:cubicBezTo>
                <a:cubicBezTo>
                  <a:pt x="3941" y="5489"/>
                  <a:pt x="3298" y="6144"/>
                  <a:pt x="3298" y="6942"/>
                </a:cubicBezTo>
                <a:cubicBezTo>
                  <a:pt x="3298" y="7740"/>
                  <a:pt x="3953" y="8383"/>
                  <a:pt x="4739" y="8383"/>
                </a:cubicBezTo>
                <a:cubicBezTo>
                  <a:pt x="5549" y="8383"/>
                  <a:pt x="6192" y="7728"/>
                  <a:pt x="6192" y="6942"/>
                </a:cubicBezTo>
                <a:cubicBezTo>
                  <a:pt x="6192" y="6609"/>
                  <a:pt x="6084" y="6299"/>
                  <a:pt x="5870" y="6049"/>
                </a:cubicBezTo>
                <a:lnTo>
                  <a:pt x="6406" y="5513"/>
                </a:lnTo>
                <a:cubicBezTo>
                  <a:pt x="6751" y="5906"/>
                  <a:pt x="6942" y="6418"/>
                  <a:pt x="6942" y="6942"/>
                </a:cubicBezTo>
                <a:cubicBezTo>
                  <a:pt x="6942" y="8156"/>
                  <a:pt x="5965" y="9133"/>
                  <a:pt x="4739" y="9133"/>
                </a:cubicBezTo>
                <a:cubicBezTo>
                  <a:pt x="3525" y="9133"/>
                  <a:pt x="2536" y="8156"/>
                  <a:pt x="2536" y="6942"/>
                </a:cubicBezTo>
                <a:cubicBezTo>
                  <a:pt x="2536" y="5716"/>
                  <a:pt x="3525" y="4739"/>
                  <a:pt x="4739" y="4739"/>
                </a:cubicBezTo>
                <a:cubicBezTo>
                  <a:pt x="5120" y="4739"/>
                  <a:pt x="5477" y="4823"/>
                  <a:pt x="5787" y="5001"/>
                </a:cubicBezTo>
                <a:cubicBezTo>
                  <a:pt x="5812" y="5016"/>
                  <a:pt x="5840" y="5022"/>
                  <a:pt x="5868" y="5022"/>
                </a:cubicBezTo>
                <a:cubicBezTo>
                  <a:pt x="5930" y="5022"/>
                  <a:pt x="5992" y="4988"/>
                  <a:pt x="6025" y="4930"/>
                </a:cubicBezTo>
                <a:cubicBezTo>
                  <a:pt x="6073" y="4834"/>
                  <a:pt x="6037" y="4739"/>
                  <a:pt x="5953" y="4692"/>
                </a:cubicBezTo>
                <a:cubicBezTo>
                  <a:pt x="5572" y="4501"/>
                  <a:pt x="5156" y="4370"/>
                  <a:pt x="4739" y="4370"/>
                </a:cubicBezTo>
                <a:cubicBezTo>
                  <a:pt x="3346" y="4370"/>
                  <a:pt x="2203" y="5525"/>
                  <a:pt x="2203" y="6918"/>
                </a:cubicBezTo>
                <a:cubicBezTo>
                  <a:pt x="2203" y="8323"/>
                  <a:pt x="3346" y="9466"/>
                  <a:pt x="4739" y="9466"/>
                </a:cubicBezTo>
                <a:cubicBezTo>
                  <a:pt x="6144" y="9466"/>
                  <a:pt x="7287" y="8323"/>
                  <a:pt x="7287" y="6918"/>
                </a:cubicBezTo>
                <a:cubicBezTo>
                  <a:pt x="7287" y="6299"/>
                  <a:pt x="7061" y="5716"/>
                  <a:pt x="6668" y="5239"/>
                </a:cubicBezTo>
                <a:lnTo>
                  <a:pt x="7204" y="4704"/>
                </a:lnTo>
                <a:cubicBezTo>
                  <a:pt x="7751" y="5311"/>
                  <a:pt x="8049" y="6085"/>
                  <a:pt x="8049" y="6918"/>
                </a:cubicBezTo>
                <a:cubicBezTo>
                  <a:pt x="8049" y="8740"/>
                  <a:pt x="6561" y="10228"/>
                  <a:pt x="4739" y="10228"/>
                </a:cubicBezTo>
                <a:cubicBezTo>
                  <a:pt x="2929" y="10228"/>
                  <a:pt x="1441" y="8740"/>
                  <a:pt x="1441" y="6918"/>
                </a:cubicBezTo>
                <a:cubicBezTo>
                  <a:pt x="1441" y="5108"/>
                  <a:pt x="2929" y="3620"/>
                  <a:pt x="4739" y="3620"/>
                </a:cubicBezTo>
                <a:cubicBezTo>
                  <a:pt x="5382" y="3620"/>
                  <a:pt x="5989" y="3799"/>
                  <a:pt x="6525" y="4132"/>
                </a:cubicBezTo>
                <a:cubicBezTo>
                  <a:pt x="6558" y="4151"/>
                  <a:pt x="6594" y="4161"/>
                  <a:pt x="6628" y="4161"/>
                </a:cubicBezTo>
                <a:cubicBezTo>
                  <a:pt x="6679" y="4161"/>
                  <a:pt x="6727" y="4139"/>
                  <a:pt x="6763" y="4096"/>
                </a:cubicBezTo>
                <a:cubicBezTo>
                  <a:pt x="6811" y="4025"/>
                  <a:pt x="6799" y="3918"/>
                  <a:pt x="6727" y="3858"/>
                </a:cubicBezTo>
                <a:cubicBezTo>
                  <a:pt x="6144" y="3477"/>
                  <a:pt x="5453" y="3275"/>
                  <a:pt x="4763" y="3275"/>
                </a:cubicBezTo>
                <a:cubicBezTo>
                  <a:pt x="2751" y="3275"/>
                  <a:pt x="1108" y="4918"/>
                  <a:pt x="1108" y="6918"/>
                </a:cubicBezTo>
                <a:cubicBezTo>
                  <a:pt x="1108" y="8930"/>
                  <a:pt x="2751" y="10573"/>
                  <a:pt x="4763" y="10573"/>
                </a:cubicBezTo>
                <a:cubicBezTo>
                  <a:pt x="6763" y="10573"/>
                  <a:pt x="8406" y="8930"/>
                  <a:pt x="8406" y="6918"/>
                </a:cubicBezTo>
                <a:cubicBezTo>
                  <a:pt x="8406" y="6013"/>
                  <a:pt x="8061" y="5132"/>
                  <a:pt x="7454" y="4465"/>
                </a:cubicBezTo>
                <a:lnTo>
                  <a:pt x="7989" y="3930"/>
                </a:lnTo>
                <a:cubicBezTo>
                  <a:pt x="8704" y="4739"/>
                  <a:pt x="9144" y="5775"/>
                  <a:pt x="9144" y="6942"/>
                </a:cubicBezTo>
                <a:cubicBezTo>
                  <a:pt x="9144" y="9359"/>
                  <a:pt x="7168" y="11347"/>
                  <a:pt x="4739" y="11347"/>
                </a:cubicBezTo>
                <a:cubicBezTo>
                  <a:pt x="2322" y="11347"/>
                  <a:pt x="334" y="9359"/>
                  <a:pt x="334" y="6942"/>
                </a:cubicBezTo>
                <a:cubicBezTo>
                  <a:pt x="334" y="4513"/>
                  <a:pt x="2322" y="2537"/>
                  <a:pt x="4739" y="2537"/>
                </a:cubicBezTo>
                <a:close/>
                <a:moveTo>
                  <a:pt x="10403" y="1"/>
                </a:moveTo>
                <a:cubicBezTo>
                  <a:pt x="10360" y="1"/>
                  <a:pt x="10315" y="16"/>
                  <a:pt x="10275" y="48"/>
                </a:cubicBezTo>
                <a:lnTo>
                  <a:pt x="8466" y="1882"/>
                </a:lnTo>
                <a:cubicBezTo>
                  <a:pt x="8430" y="1906"/>
                  <a:pt x="8418" y="1953"/>
                  <a:pt x="8418" y="1989"/>
                </a:cubicBezTo>
                <a:lnTo>
                  <a:pt x="8418" y="3025"/>
                </a:lnTo>
                <a:lnTo>
                  <a:pt x="7978" y="3465"/>
                </a:lnTo>
                <a:cubicBezTo>
                  <a:pt x="7120" y="2679"/>
                  <a:pt x="5989" y="2203"/>
                  <a:pt x="4739" y="2203"/>
                </a:cubicBezTo>
                <a:cubicBezTo>
                  <a:pt x="2120" y="2203"/>
                  <a:pt x="0" y="4334"/>
                  <a:pt x="0" y="6954"/>
                </a:cubicBezTo>
                <a:cubicBezTo>
                  <a:pt x="0" y="9573"/>
                  <a:pt x="2120" y="11692"/>
                  <a:pt x="4739" y="11692"/>
                </a:cubicBezTo>
                <a:cubicBezTo>
                  <a:pt x="7358" y="11692"/>
                  <a:pt x="9490" y="9573"/>
                  <a:pt x="9490" y="6954"/>
                </a:cubicBezTo>
                <a:cubicBezTo>
                  <a:pt x="9490" y="5704"/>
                  <a:pt x="9013" y="4573"/>
                  <a:pt x="8228" y="3715"/>
                </a:cubicBezTo>
                <a:lnTo>
                  <a:pt x="8668" y="3275"/>
                </a:lnTo>
                <a:lnTo>
                  <a:pt x="9704" y="3275"/>
                </a:lnTo>
                <a:cubicBezTo>
                  <a:pt x="9740" y="3275"/>
                  <a:pt x="9787" y="3263"/>
                  <a:pt x="9823" y="3227"/>
                </a:cubicBezTo>
                <a:lnTo>
                  <a:pt x="11645" y="1394"/>
                </a:lnTo>
                <a:cubicBezTo>
                  <a:pt x="11680" y="1346"/>
                  <a:pt x="11692" y="1263"/>
                  <a:pt x="11668" y="1203"/>
                </a:cubicBezTo>
                <a:cubicBezTo>
                  <a:pt x="11633" y="1144"/>
                  <a:pt x="11573" y="1096"/>
                  <a:pt x="11502" y="1096"/>
                </a:cubicBezTo>
                <a:lnTo>
                  <a:pt x="10573" y="1096"/>
                </a:lnTo>
                <a:lnTo>
                  <a:pt x="10573" y="179"/>
                </a:lnTo>
                <a:cubicBezTo>
                  <a:pt x="10573" y="108"/>
                  <a:pt x="10537" y="48"/>
                  <a:pt x="10466" y="12"/>
                </a:cubicBezTo>
                <a:cubicBezTo>
                  <a:pt x="10446" y="5"/>
                  <a:pt x="10425" y="1"/>
                  <a:pt x="104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13825" lIns="113825" spcFirstLastPara="1" rIns="113825" wrap="square" tIns="113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7" name="Google Shape;267;p32"/>
          <p:cNvGrpSpPr/>
          <p:nvPr/>
        </p:nvGrpSpPr>
        <p:grpSpPr>
          <a:xfrm>
            <a:off x="6801302" y="3608270"/>
            <a:ext cx="770815" cy="648354"/>
            <a:chOff x="3564243" y="2289904"/>
            <a:chExt cx="422342" cy="355243"/>
          </a:xfrm>
        </p:grpSpPr>
        <p:sp>
          <p:nvSpPr>
            <p:cNvPr id="268" name="Google Shape;268;p32"/>
            <p:cNvSpPr/>
            <p:nvPr/>
          </p:nvSpPr>
          <p:spPr>
            <a:xfrm>
              <a:off x="3564243" y="2291587"/>
              <a:ext cx="66177" cy="351655"/>
            </a:xfrm>
            <a:custGeom>
              <a:rect b="b" l="l" r="r" t="t"/>
              <a:pathLst>
                <a:path extrusionOk="0" h="11074" w="2084">
                  <a:moveTo>
                    <a:pt x="1703" y="1918"/>
                  </a:moveTo>
                  <a:lnTo>
                    <a:pt x="1703" y="2727"/>
                  </a:lnTo>
                  <a:cubicBezTo>
                    <a:pt x="1703" y="2823"/>
                    <a:pt x="1667" y="2930"/>
                    <a:pt x="1608" y="2966"/>
                  </a:cubicBezTo>
                  <a:cubicBezTo>
                    <a:pt x="1453" y="3085"/>
                    <a:pt x="1298" y="3287"/>
                    <a:pt x="1239" y="3501"/>
                  </a:cubicBezTo>
                  <a:lnTo>
                    <a:pt x="834" y="3501"/>
                  </a:lnTo>
                  <a:cubicBezTo>
                    <a:pt x="798" y="3299"/>
                    <a:pt x="667" y="3085"/>
                    <a:pt x="524" y="2989"/>
                  </a:cubicBezTo>
                  <a:cubicBezTo>
                    <a:pt x="453" y="2942"/>
                    <a:pt x="393" y="2823"/>
                    <a:pt x="393" y="2727"/>
                  </a:cubicBezTo>
                  <a:lnTo>
                    <a:pt x="393" y="1918"/>
                  </a:lnTo>
                  <a:close/>
                  <a:moveTo>
                    <a:pt x="1227" y="3882"/>
                  </a:moveTo>
                  <a:lnTo>
                    <a:pt x="1227" y="5144"/>
                  </a:lnTo>
                  <a:cubicBezTo>
                    <a:pt x="1227" y="6359"/>
                    <a:pt x="1239" y="7549"/>
                    <a:pt x="1369" y="8752"/>
                  </a:cubicBezTo>
                  <a:cubicBezTo>
                    <a:pt x="1453" y="9478"/>
                    <a:pt x="1489" y="10085"/>
                    <a:pt x="1489" y="10205"/>
                  </a:cubicBezTo>
                  <a:cubicBezTo>
                    <a:pt x="1477" y="10478"/>
                    <a:pt x="1298" y="10681"/>
                    <a:pt x="1048" y="10681"/>
                  </a:cubicBezTo>
                  <a:cubicBezTo>
                    <a:pt x="798" y="10681"/>
                    <a:pt x="619" y="10490"/>
                    <a:pt x="619" y="10228"/>
                  </a:cubicBezTo>
                  <a:cubicBezTo>
                    <a:pt x="619" y="10097"/>
                    <a:pt x="655" y="9490"/>
                    <a:pt x="738" y="8764"/>
                  </a:cubicBezTo>
                  <a:cubicBezTo>
                    <a:pt x="869" y="7561"/>
                    <a:pt x="881" y="6371"/>
                    <a:pt x="881" y="5168"/>
                  </a:cubicBezTo>
                  <a:lnTo>
                    <a:pt x="881" y="3882"/>
                  </a:lnTo>
                  <a:close/>
                  <a:moveTo>
                    <a:pt x="203" y="1"/>
                  </a:moveTo>
                  <a:cubicBezTo>
                    <a:pt x="96" y="1"/>
                    <a:pt x="0" y="84"/>
                    <a:pt x="0" y="191"/>
                  </a:cubicBezTo>
                  <a:lnTo>
                    <a:pt x="0" y="2727"/>
                  </a:lnTo>
                  <a:cubicBezTo>
                    <a:pt x="0" y="2966"/>
                    <a:pt x="143" y="3216"/>
                    <a:pt x="334" y="3335"/>
                  </a:cubicBezTo>
                  <a:cubicBezTo>
                    <a:pt x="393" y="3358"/>
                    <a:pt x="477" y="3573"/>
                    <a:pt x="477" y="3692"/>
                  </a:cubicBezTo>
                  <a:lnTo>
                    <a:pt x="477" y="5144"/>
                  </a:lnTo>
                  <a:cubicBezTo>
                    <a:pt x="477" y="6359"/>
                    <a:pt x="465" y="7526"/>
                    <a:pt x="346" y="8716"/>
                  </a:cubicBezTo>
                  <a:cubicBezTo>
                    <a:pt x="274" y="9454"/>
                    <a:pt x="226" y="10074"/>
                    <a:pt x="226" y="10228"/>
                  </a:cubicBezTo>
                  <a:cubicBezTo>
                    <a:pt x="226" y="10705"/>
                    <a:pt x="584" y="11074"/>
                    <a:pt x="1048" y="11074"/>
                  </a:cubicBezTo>
                  <a:cubicBezTo>
                    <a:pt x="1512" y="11074"/>
                    <a:pt x="1870" y="10705"/>
                    <a:pt x="1870" y="10228"/>
                  </a:cubicBezTo>
                  <a:cubicBezTo>
                    <a:pt x="1870" y="10074"/>
                    <a:pt x="1822" y="9454"/>
                    <a:pt x="1750" y="8716"/>
                  </a:cubicBezTo>
                  <a:cubicBezTo>
                    <a:pt x="1608" y="7526"/>
                    <a:pt x="1608" y="6359"/>
                    <a:pt x="1608" y="5144"/>
                  </a:cubicBezTo>
                  <a:lnTo>
                    <a:pt x="1608" y="3692"/>
                  </a:lnTo>
                  <a:cubicBezTo>
                    <a:pt x="1608" y="3561"/>
                    <a:pt x="1715" y="3358"/>
                    <a:pt x="1834" y="3275"/>
                  </a:cubicBezTo>
                  <a:cubicBezTo>
                    <a:pt x="2024" y="3144"/>
                    <a:pt x="2084" y="2906"/>
                    <a:pt x="2084" y="2704"/>
                  </a:cubicBezTo>
                  <a:lnTo>
                    <a:pt x="2084" y="251"/>
                  </a:lnTo>
                  <a:cubicBezTo>
                    <a:pt x="2084" y="168"/>
                    <a:pt x="2001" y="72"/>
                    <a:pt x="1893" y="72"/>
                  </a:cubicBezTo>
                  <a:cubicBezTo>
                    <a:pt x="1786" y="72"/>
                    <a:pt x="1703" y="168"/>
                    <a:pt x="1703" y="263"/>
                  </a:cubicBezTo>
                  <a:lnTo>
                    <a:pt x="1703" y="1537"/>
                  </a:lnTo>
                  <a:lnTo>
                    <a:pt x="1239" y="1537"/>
                  </a:lnTo>
                  <a:lnTo>
                    <a:pt x="1239" y="191"/>
                  </a:lnTo>
                  <a:cubicBezTo>
                    <a:pt x="1239" y="84"/>
                    <a:pt x="1155" y="1"/>
                    <a:pt x="1048" y="1"/>
                  </a:cubicBezTo>
                  <a:cubicBezTo>
                    <a:pt x="941" y="1"/>
                    <a:pt x="858" y="84"/>
                    <a:pt x="858" y="191"/>
                  </a:cubicBezTo>
                  <a:lnTo>
                    <a:pt x="858" y="1537"/>
                  </a:lnTo>
                  <a:lnTo>
                    <a:pt x="393" y="1537"/>
                  </a:lnTo>
                  <a:lnTo>
                    <a:pt x="393" y="191"/>
                  </a:lnTo>
                  <a:cubicBezTo>
                    <a:pt x="393" y="84"/>
                    <a:pt x="298" y="1"/>
                    <a:pt x="20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166850" lIns="166850" spcFirstLastPara="1" rIns="166850" wrap="square" tIns="166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3636835" y="2373674"/>
              <a:ext cx="236702" cy="236289"/>
            </a:xfrm>
            <a:custGeom>
              <a:rect b="b" l="l" r="r" t="t"/>
              <a:pathLst>
                <a:path extrusionOk="0" h="7441" w="7454">
                  <a:moveTo>
                    <a:pt x="1175" y="0"/>
                  </a:moveTo>
                  <a:cubicBezTo>
                    <a:pt x="1121" y="0"/>
                    <a:pt x="1069" y="25"/>
                    <a:pt x="1036" y="71"/>
                  </a:cubicBezTo>
                  <a:cubicBezTo>
                    <a:pt x="369" y="881"/>
                    <a:pt x="0" y="1905"/>
                    <a:pt x="0" y="2952"/>
                  </a:cubicBezTo>
                  <a:cubicBezTo>
                    <a:pt x="0" y="5429"/>
                    <a:pt x="2024" y="7441"/>
                    <a:pt x="4489" y="7441"/>
                  </a:cubicBezTo>
                  <a:cubicBezTo>
                    <a:pt x="5537" y="7441"/>
                    <a:pt x="6561" y="7072"/>
                    <a:pt x="7358" y="6405"/>
                  </a:cubicBezTo>
                  <a:cubicBezTo>
                    <a:pt x="7454" y="6322"/>
                    <a:pt x="7454" y="6203"/>
                    <a:pt x="7394" y="6131"/>
                  </a:cubicBezTo>
                  <a:cubicBezTo>
                    <a:pt x="7352" y="6083"/>
                    <a:pt x="7286" y="6058"/>
                    <a:pt x="7224" y="6058"/>
                  </a:cubicBezTo>
                  <a:cubicBezTo>
                    <a:pt x="7180" y="6058"/>
                    <a:pt x="7138" y="6071"/>
                    <a:pt x="7108" y="6096"/>
                  </a:cubicBezTo>
                  <a:cubicBezTo>
                    <a:pt x="6382" y="6703"/>
                    <a:pt x="5441" y="7048"/>
                    <a:pt x="4489" y="7048"/>
                  </a:cubicBezTo>
                  <a:cubicBezTo>
                    <a:pt x="2227" y="7048"/>
                    <a:pt x="381" y="5203"/>
                    <a:pt x="381" y="2928"/>
                  </a:cubicBezTo>
                  <a:cubicBezTo>
                    <a:pt x="381" y="1988"/>
                    <a:pt x="727" y="1047"/>
                    <a:pt x="1334" y="309"/>
                  </a:cubicBezTo>
                  <a:cubicBezTo>
                    <a:pt x="1405" y="226"/>
                    <a:pt x="1393" y="107"/>
                    <a:pt x="1298" y="47"/>
                  </a:cubicBezTo>
                  <a:cubicBezTo>
                    <a:pt x="1261" y="16"/>
                    <a:pt x="1217" y="0"/>
                    <a:pt x="117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166850" lIns="166850" spcFirstLastPara="1" rIns="166850" wrap="square" tIns="166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3685230" y="2324104"/>
              <a:ext cx="237083" cy="235971"/>
            </a:xfrm>
            <a:custGeom>
              <a:rect b="b" l="l" r="r" t="t"/>
              <a:pathLst>
                <a:path extrusionOk="0" h="7431" w="7466">
                  <a:moveTo>
                    <a:pt x="2953" y="1"/>
                  </a:moveTo>
                  <a:cubicBezTo>
                    <a:pt x="1905" y="1"/>
                    <a:pt x="893" y="358"/>
                    <a:pt x="96" y="1025"/>
                  </a:cubicBezTo>
                  <a:cubicBezTo>
                    <a:pt x="0" y="1108"/>
                    <a:pt x="0" y="1227"/>
                    <a:pt x="60" y="1299"/>
                  </a:cubicBezTo>
                  <a:cubicBezTo>
                    <a:pt x="99" y="1344"/>
                    <a:pt x="151" y="1364"/>
                    <a:pt x="205" y="1364"/>
                  </a:cubicBezTo>
                  <a:cubicBezTo>
                    <a:pt x="250" y="1364"/>
                    <a:pt x="295" y="1350"/>
                    <a:pt x="334" y="1322"/>
                  </a:cubicBezTo>
                  <a:cubicBezTo>
                    <a:pt x="1060" y="715"/>
                    <a:pt x="2001" y="394"/>
                    <a:pt x="2953" y="394"/>
                  </a:cubicBezTo>
                  <a:cubicBezTo>
                    <a:pt x="5215" y="394"/>
                    <a:pt x="7061" y="2227"/>
                    <a:pt x="7061" y="4501"/>
                  </a:cubicBezTo>
                  <a:cubicBezTo>
                    <a:pt x="7061" y="5454"/>
                    <a:pt x="6727" y="6371"/>
                    <a:pt x="6120" y="7121"/>
                  </a:cubicBezTo>
                  <a:cubicBezTo>
                    <a:pt x="6049" y="7204"/>
                    <a:pt x="6061" y="7323"/>
                    <a:pt x="6156" y="7383"/>
                  </a:cubicBezTo>
                  <a:cubicBezTo>
                    <a:pt x="6180" y="7418"/>
                    <a:pt x="6227" y="7430"/>
                    <a:pt x="6275" y="7430"/>
                  </a:cubicBezTo>
                  <a:cubicBezTo>
                    <a:pt x="6322" y="7430"/>
                    <a:pt x="6382" y="7395"/>
                    <a:pt x="6418" y="7359"/>
                  </a:cubicBezTo>
                  <a:cubicBezTo>
                    <a:pt x="7084" y="6549"/>
                    <a:pt x="7442" y="5537"/>
                    <a:pt x="7442" y="4501"/>
                  </a:cubicBezTo>
                  <a:cubicBezTo>
                    <a:pt x="7465" y="2013"/>
                    <a:pt x="5441" y="1"/>
                    <a:pt x="29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166850" lIns="166850" spcFirstLastPara="1" rIns="166850" wrap="square" tIns="166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3663668" y="2351699"/>
              <a:ext cx="230668" cy="230668"/>
            </a:xfrm>
            <a:custGeom>
              <a:rect b="b" l="l" r="r" t="t"/>
              <a:pathLst>
                <a:path extrusionOk="0" h="7264" w="7264">
                  <a:moveTo>
                    <a:pt x="3632" y="382"/>
                  </a:moveTo>
                  <a:cubicBezTo>
                    <a:pt x="5418" y="382"/>
                    <a:pt x="6871" y="1846"/>
                    <a:pt x="6871" y="3632"/>
                  </a:cubicBezTo>
                  <a:cubicBezTo>
                    <a:pt x="6871" y="5418"/>
                    <a:pt x="5418" y="6871"/>
                    <a:pt x="3632" y="6871"/>
                  </a:cubicBezTo>
                  <a:cubicBezTo>
                    <a:pt x="1846" y="6871"/>
                    <a:pt x="382" y="5418"/>
                    <a:pt x="382" y="3632"/>
                  </a:cubicBezTo>
                  <a:cubicBezTo>
                    <a:pt x="382" y="1846"/>
                    <a:pt x="1846" y="382"/>
                    <a:pt x="3632" y="382"/>
                  </a:cubicBezTo>
                  <a:close/>
                  <a:moveTo>
                    <a:pt x="3632" y="1"/>
                  </a:moveTo>
                  <a:cubicBezTo>
                    <a:pt x="1632" y="1"/>
                    <a:pt x="1" y="1632"/>
                    <a:pt x="1" y="3632"/>
                  </a:cubicBezTo>
                  <a:cubicBezTo>
                    <a:pt x="1" y="5633"/>
                    <a:pt x="1632" y="7264"/>
                    <a:pt x="3632" y="7264"/>
                  </a:cubicBezTo>
                  <a:cubicBezTo>
                    <a:pt x="5644" y="7264"/>
                    <a:pt x="7263" y="5621"/>
                    <a:pt x="7263" y="3632"/>
                  </a:cubicBezTo>
                  <a:cubicBezTo>
                    <a:pt x="7263" y="1620"/>
                    <a:pt x="5620" y="1"/>
                    <a:pt x="363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166850" lIns="166850" spcFirstLastPara="1" rIns="166850" wrap="square" tIns="166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3933998" y="2289904"/>
              <a:ext cx="52586" cy="355243"/>
            </a:xfrm>
            <a:custGeom>
              <a:rect b="b" l="l" r="r" t="t"/>
              <a:pathLst>
                <a:path extrusionOk="0" h="11187" w="1656">
                  <a:moveTo>
                    <a:pt x="1251" y="554"/>
                  </a:moveTo>
                  <a:lnTo>
                    <a:pt x="1251" y="5555"/>
                  </a:lnTo>
                  <a:lnTo>
                    <a:pt x="715" y="5578"/>
                  </a:lnTo>
                  <a:lnTo>
                    <a:pt x="703" y="5578"/>
                  </a:lnTo>
                  <a:cubicBezTo>
                    <a:pt x="693" y="5580"/>
                    <a:pt x="683" y="5580"/>
                    <a:pt x="673" y="5580"/>
                  </a:cubicBezTo>
                  <a:cubicBezTo>
                    <a:pt x="583" y="5580"/>
                    <a:pt x="481" y="5536"/>
                    <a:pt x="417" y="5483"/>
                  </a:cubicBezTo>
                  <a:cubicBezTo>
                    <a:pt x="382" y="5436"/>
                    <a:pt x="370" y="5412"/>
                    <a:pt x="370" y="5412"/>
                  </a:cubicBezTo>
                  <a:lnTo>
                    <a:pt x="370" y="2411"/>
                  </a:lnTo>
                  <a:cubicBezTo>
                    <a:pt x="370" y="1697"/>
                    <a:pt x="703" y="1006"/>
                    <a:pt x="1251" y="554"/>
                  </a:cubicBezTo>
                  <a:close/>
                  <a:moveTo>
                    <a:pt x="1263" y="5959"/>
                  </a:moveTo>
                  <a:cubicBezTo>
                    <a:pt x="1263" y="9448"/>
                    <a:pt x="1275" y="10258"/>
                    <a:pt x="1275" y="10281"/>
                  </a:cubicBezTo>
                  <a:cubicBezTo>
                    <a:pt x="1263" y="10496"/>
                    <a:pt x="1203" y="10769"/>
                    <a:pt x="941" y="10769"/>
                  </a:cubicBezTo>
                  <a:cubicBezTo>
                    <a:pt x="858" y="10769"/>
                    <a:pt x="620" y="10769"/>
                    <a:pt x="620" y="10258"/>
                  </a:cubicBezTo>
                  <a:cubicBezTo>
                    <a:pt x="620" y="10115"/>
                    <a:pt x="667" y="9710"/>
                    <a:pt x="727" y="9246"/>
                  </a:cubicBezTo>
                  <a:cubicBezTo>
                    <a:pt x="822" y="8472"/>
                    <a:pt x="941" y="7400"/>
                    <a:pt x="941" y="6686"/>
                  </a:cubicBezTo>
                  <a:lnTo>
                    <a:pt x="941" y="5959"/>
                  </a:lnTo>
                  <a:close/>
                  <a:moveTo>
                    <a:pt x="1453" y="0"/>
                  </a:moveTo>
                  <a:cubicBezTo>
                    <a:pt x="1420" y="0"/>
                    <a:pt x="1388" y="6"/>
                    <a:pt x="1358" y="18"/>
                  </a:cubicBezTo>
                  <a:cubicBezTo>
                    <a:pt x="524" y="530"/>
                    <a:pt x="1" y="1447"/>
                    <a:pt x="1" y="2435"/>
                  </a:cubicBezTo>
                  <a:lnTo>
                    <a:pt x="1" y="5424"/>
                  </a:lnTo>
                  <a:cubicBezTo>
                    <a:pt x="1" y="5555"/>
                    <a:pt x="60" y="5674"/>
                    <a:pt x="179" y="5781"/>
                  </a:cubicBezTo>
                  <a:cubicBezTo>
                    <a:pt x="286" y="5876"/>
                    <a:pt x="417" y="5936"/>
                    <a:pt x="548" y="5959"/>
                  </a:cubicBezTo>
                  <a:lnTo>
                    <a:pt x="548" y="6709"/>
                  </a:lnTo>
                  <a:cubicBezTo>
                    <a:pt x="548" y="7400"/>
                    <a:pt x="429" y="8460"/>
                    <a:pt x="346" y="9222"/>
                  </a:cubicBezTo>
                  <a:cubicBezTo>
                    <a:pt x="286" y="9710"/>
                    <a:pt x="239" y="10091"/>
                    <a:pt x="239" y="10281"/>
                  </a:cubicBezTo>
                  <a:cubicBezTo>
                    <a:pt x="239" y="11115"/>
                    <a:pt x="774" y="11186"/>
                    <a:pt x="941" y="11186"/>
                  </a:cubicBezTo>
                  <a:cubicBezTo>
                    <a:pt x="1275" y="11186"/>
                    <a:pt x="1656" y="10948"/>
                    <a:pt x="1656" y="10281"/>
                  </a:cubicBezTo>
                  <a:lnTo>
                    <a:pt x="1656" y="185"/>
                  </a:lnTo>
                  <a:cubicBezTo>
                    <a:pt x="1656" y="113"/>
                    <a:pt x="1608" y="54"/>
                    <a:pt x="1548" y="18"/>
                  </a:cubicBezTo>
                  <a:cubicBezTo>
                    <a:pt x="1519" y="6"/>
                    <a:pt x="1486" y="0"/>
                    <a:pt x="14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166850" lIns="166850" spcFirstLastPara="1" rIns="166850" wrap="square" tIns="166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3" name="Google Shape;273;p32"/>
          <p:cNvGrpSpPr/>
          <p:nvPr/>
        </p:nvGrpSpPr>
        <p:grpSpPr>
          <a:xfrm>
            <a:off x="1451111" y="3605775"/>
            <a:ext cx="770776" cy="652967"/>
            <a:chOff x="2770052" y="2009628"/>
            <a:chExt cx="327085" cy="277080"/>
          </a:xfrm>
        </p:grpSpPr>
        <p:sp>
          <p:nvSpPr>
            <p:cNvPr id="274" name="Google Shape;274;p32"/>
            <p:cNvSpPr/>
            <p:nvPr/>
          </p:nvSpPr>
          <p:spPr>
            <a:xfrm>
              <a:off x="2770052" y="2023537"/>
              <a:ext cx="327085" cy="263170"/>
            </a:xfrm>
            <a:custGeom>
              <a:rect b="b" l="l" r="r" t="t"/>
              <a:pathLst>
                <a:path extrusionOk="0" h="8268" w="10276">
                  <a:moveTo>
                    <a:pt x="6251" y="2267"/>
                  </a:moveTo>
                  <a:lnTo>
                    <a:pt x="7061" y="2541"/>
                  </a:lnTo>
                  <a:cubicBezTo>
                    <a:pt x="7073" y="2544"/>
                    <a:pt x="7086" y="2545"/>
                    <a:pt x="7098" y="2545"/>
                  </a:cubicBezTo>
                  <a:cubicBezTo>
                    <a:pt x="7136" y="2545"/>
                    <a:pt x="7174" y="2532"/>
                    <a:pt x="7192" y="2505"/>
                  </a:cubicBezTo>
                  <a:lnTo>
                    <a:pt x="7454" y="2314"/>
                  </a:lnTo>
                  <a:lnTo>
                    <a:pt x="9240" y="4660"/>
                  </a:lnTo>
                  <a:lnTo>
                    <a:pt x="8978" y="4874"/>
                  </a:lnTo>
                  <a:cubicBezTo>
                    <a:pt x="8966" y="4862"/>
                    <a:pt x="8942" y="4839"/>
                    <a:pt x="8930" y="4839"/>
                  </a:cubicBezTo>
                  <a:lnTo>
                    <a:pt x="5811" y="3148"/>
                  </a:lnTo>
                  <a:lnTo>
                    <a:pt x="5930" y="2969"/>
                  </a:lnTo>
                  <a:cubicBezTo>
                    <a:pt x="5978" y="2898"/>
                    <a:pt x="5966" y="2803"/>
                    <a:pt x="5894" y="2755"/>
                  </a:cubicBezTo>
                  <a:cubicBezTo>
                    <a:pt x="5864" y="2742"/>
                    <a:pt x="5834" y="2735"/>
                    <a:pt x="5806" y="2735"/>
                  </a:cubicBezTo>
                  <a:cubicBezTo>
                    <a:pt x="5756" y="2735"/>
                    <a:pt x="5710" y="2757"/>
                    <a:pt x="5680" y="2803"/>
                  </a:cubicBezTo>
                  <a:lnTo>
                    <a:pt x="5358" y="3326"/>
                  </a:lnTo>
                  <a:cubicBezTo>
                    <a:pt x="5335" y="3350"/>
                    <a:pt x="5323" y="3374"/>
                    <a:pt x="5323" y="3398"/>
                  </a:cubicBezTo>
                  <a:lnTo>
                    <a:pt x="5323" y="4684"/>
                  </a:lnTo>
                  <a:cubicBezTo>
                    <a:pt x="5323" y="4946"/>
                    <a:pt x="5097" y="5172"/>
                    <a:pt x="4835" y="5172"/>
                  </a:cubicBezTo>
                  <a:cubicBezTo>
                    <a:pt x="4561" y="5172"/>
                    <a:pt x="4346" y="4946"/>
                    <a:pt x="4346" y="4684"/>
                  </a:cubicBezTo>
                  <a:lnTo>
                    <a:pt x="4346" y="3410"/>
                  </a:lnTo>
                  <a:lnTo>
                    <a:pt x="4620" y="2267"/>
                  </a:lnTo>
                  <a:close/>
                  <a:moveTo>
                    <a:pt x="2680" y="1767"/>
                  </a:moveTo>
                  <a:lnTo>
                    <a:pt x="2918" y="1898"/>
                  </a:lnTo>
                  <a:lnTo>
                    <a:pt x="941" y="5303"/>
                  </a:lnTo>
                  <a:lnTo>
                    <a:pt x="703" y="5172"/>
                  </a:lnTo>
                  <a:lnTo>
                    <a:pt x="2680" y="1767"/>
                  </a:lnTo>
                  <a:close/>
                  <a:moveTo>
                    <a:pt x="3180" y="4743"/>
                  </a:moveTo>
                  <a:cubicBezTo>
                    <a:pt x="3287" y="4743"/>
                    <a:pt x="3370" y="4779"/>
                    <a:pt x="3442" y="4874"/>
                  </a:cubicBezTo>
                  <a:cubicBezTo>
                    <a:pt x="3561" y="5017"/>
                    <a:pt x="3525" y="5231"/>
                    <a:pt x="3370" y="5339"/>
                  </a:cubicBezTo>
                  <a:lnTo>
                    <a:pt x="2322" y="6112"/>
                  </a:lnTo>
                  <a:cubicBezTo>
                    <a:pt x="2262" y="6150"/>
                    <a:pt x="2194" y="6169"/>
                    <a:pt x="2127" y="6169"/>
                  </a:cubicBezTo>
                  <a:cubicBezTo>
                    <a:pt x="2023" y="6169"/>
                    <a:pt x="1923" y="6123"/>
                    <a:pt x="1858" y="6029"/>
                  </a:cubicBezTo>
                  <a:cubicBezTo>
                    <a:pt x="1751" y="5886"/>
                    <a:pt x="1787" y="5672"/>
                    <a:pt x="1929" y="5565"/>
                  </a:cubicBezTo>
                  <a:lnTo>
                    <a:pt x="2989" y="4803"/>
                  </a:lnTo>
                  <a:cubicBezTo>
                    <a:pt x="3049" y="4755"/>
                    <a:pt x="3120" y="4743"/>
                    <a:pt x="3180" y="4743"/>
                  </a:cubicBezTo>
                  <a:close/>
                  <a:moveTo>
                    <a:pt x="3775" y="5493"/>
                  </a:moveTo>
                  <a:cubicBezTo>
                    <a:pt x="3870" y="5493"/>
                    <a:pt x="3954" y="5553"/>
                    <a:pt x="4013" y="5636"/>
                  </a:cubicBezTo>
                  <a:cubicBezTo>
                    <a:pt x="4132" y="5779"/>
                    <a:pt x="4085" y="5993"/>
                    <a:pt x="3942" y="6089"/>
                  </a:cubicBezTo>
                  <a:lnTo>
                    <a:pt x="3132" y="6708"/>
                  </a:lnTo>
                  <a:cubicBezTo>
                    <a:pt x="3076" y="6745"/>
                    <a:pt x="3013" y="6764"/>
                    <a:pt x="2949" y="6764"/>
                  </a:cubicBezTo>
                  <a:cubicBezTo>
                    <a:pt x="2851" y="6764"/>
                    <a:pt x="2752" y="6718"/>
                    <a:pt x="2680" y="6624"/>
                  </a:cubicBezTo>
                  <a:cubicBezTo>
                    <a:pt x="2572" y="6482"/>
                    <a:pt x="2596" y="6255"/>
                    <a:pt x="2751" y="6148"/>
                  </a:cubicBezTo>
                  <a:lnTo>
                    <a:pt x="3537" y="5589"/>
                  </a:lnTo>
                  <a:cubicBezTo>
                    <a:pt x="3573" y="5565"/>
                    <a:pt x="3596" y="5541"/>
                    <a:pt x="3620" y="5529"/>
                  </a:cubicBezTo>
                  <a:cubicBezTo>
                    <a:pt x="3668" y="5517"/>
                    <a:pt x="3715" y="5493"/>
                    <a:pt x="3775" y="5493"/>
                  </a:cubicBezTo>
                  <a:close/>
                  <a:moveTo>
                    <a:pt x="4359" y="6281"/>
                  </a:moveTo>
                  <a:cubicBezTo>
                    <a:pt x="4454" y="6281"/>
                    <a:pt x="4550" y="6321"/>
                    <a:pt x="4620" y="6398"/>
                  </a:cubicBezTo>
                  <a:cubicBezTo>
                    <a:pt x="4739" y="6553"/>
                    <a:pt x="4704" y="6755"/>
                    <a:pt x="4549" y="6863"/>
                  </a:cubicBezTo>
                  <a:lnTo>
                    <a:pt x="3954" y="7303"/>
                  </a:lnTo>
                  <a:cubicBezTo>
                    <a:pt x="3898" y="7331"/>
                    <a:pt x="3829" y="7358"/>
                    <a:pt x="3767" y="7358"/>
                  </a:cubicBezTo>
                  <a:cubicBezTo>
                    <a:pt x="3749" y="7358"/>
                    <a:pt x="3732" y="7356"/>
                    <a:pt x="3715" y="7351"/>
                  </a:cubicBezTo>
                  <a:cubicBezTo>
                    <a:pt x="3620" y="7339"/>
                    <a:pt x="3549" y="7303"/>
                    <a:pt x="3513" y="7220"/>
                  </a:cubicBezTo>
                  <a:cubicBezTo>
                    <a:pt x="3406" y="7077"/>
                    <a:pt x="3430" y="6863"/>
                    <a:pt x="3584" y="6755"/>
                  </a:cubicBezTo>
                  <a:lnTo>
                    <a:pt x="4144" y="6363"/>
                  </a:lnTo>
                  <a:lnTo>
                    <a:pt x="4168" y="6339"/>
                  </a:lnTo>
                  <a:cubicBezTo>
                    <a:pt x="4226" y="6300"/>
                    <a:pt x="4292" y="6281"/>
                    <a:pt x="4359" y="6281"/>
                  </a:cubicBezTo>
                  <a:close/>
                  <a:moveTo>
                    <a:pt x="2870" y="2553"/>
                  </a:moveTo>
                  <a:lnTo>
                    <a:pt x="3156" y="2707"/>
                  </a:lnTo>
                  <a:cubicBezTo>
                    <a:pt x="3173" y="2725"/>
                    <a:pt x="3197" y="2736"/>
                    <a:pt x="3218" y="2736"/>
                  </a:cubicBezTo>
                  <a:cubicBezTo>
                    <a:pt x="3226" y="2736"/>
                    <a:pt x="3233" y="2734"/>
                    <a:pt x="3239" y="2731"/>
                  </a:cubicBezTo>
                  <a:lnTo>
                    <a:pt x="3942" y="2636"/>
                  </a:lnTo>
                  <a:lnTo>
                    <a:pt x="4192" y="2743"/>
                  </a:lnTo>
                  <a:lnTo>
                    <a:pt x="4049" y="3338"/>
                  </a:lnTo>
                  <a:lnTo>
                    <a:pt x="4049" y="3362"/>
                  </a:lnTo>
                  <a:lnTo>
                    <a:pt x="4049" y="4648"/>
                  </a:lnTo>
                  <a:cubicBezTo>
                    <a:pt x="4049" y="5077"/>
                    <a:pt x="4406" y="5434"/>
                    <a:pt x="4835" y="5434"/>
                  </a:cubicBezTo>
                  <a:cubicBezTo>
                    <a:pt x="5263" y="5434"/>
                    <a:pt x="5620" y="5077"/>
                    <a:pt x="5620" y="4648"/>
                  </a:cubicBezTo>
                  <a:lnTo>
                    <a:pt x="5620" y="3410"/>
                  </a:lnTo>
                  <a:lnTo>
                    <a:pt x="5656" y="3362"/>
                  </a:lnTo>
                  <a:lnTo>
                    <a:pt x="8776" y="5065"/>
                  </a:lnTo>
                  <a:cubicBezTo>
                    <a:pt x="8942" y="5184"/>
                    <a:pt x="9002" y="5374"/>
                    <a:pt x="8907" y="5541"/>
                  </a:cubicBezTo>
                  <a:cubicBezTo>
                    <a:pt x="8850" y="5654"/>
                    <a:pt x="8745" y="5717"/>
                    <a:pt x="8631" y="5717"/>
                  </a:cubicBezTo>
                  <a:cubicBezTo>
                    <a:pt x="8576" y="5717"/>
                    <a:pt x="8520" y="5703"/>
                    <a:pt x="8466" y="5672"/>
                  </a:cubicBezTo>
                  <a:lnTo>
                    <a:pt x="6740" y="4743"/>
                  </a:lnTo>
                  <a:cubicBezTo>
                    <a:pt x="6711" y="4727"/>
                    <a:pt x="6682" y="4719"/>
                    <a:pt x="6655" y="4719"/>
                  </a:cubicBezTo>
                  <a:cubicBezTo>
                    <a:pt x="6603" y="4719"/>
                    <a:pt x="6557" y="4748"/>
                    <a:pt x="6525" y="4803"/>
                  </a:cubicBezTo>
                  <a:cubicBezTo>
                    <a:pt x="6490" y="4874"/>
                    <a:pt x="6513" y="4958"/>
                    <a:pt x="6585" y="5005"/>
                  </a:cubicBezTo>
                  <a:lnTo>
                    <a:pt x="8037" y="5791"/>
                  </a:lnTo>
                  <a:cubicBezTo>
                    <a:pt x="8192" y="5886"/>
                    <a:pt x="8252" y="6077"/>
                    <a:pt x="8168" y="6243"/>
                  </a:cubicBezTo>
                  <a:cubicBezTo>
                    <a:pt x="8104" y="6356"/>
                    <a:pt x="7996" y="6415"/>
                    <a:pt x="7881" y="6415"/>
                  </a:cubicBezTo>
                  <a:cubicBezTo>
                    <a:pt x="7826" y="6415"/>
                    <a:pt x="7770" y="6401"/>
                    <a:pt x="7716" y="6374"/>
                  </a:cubicBezTo>
                  <a:lnTo>
                    <a:pt x="6251" y="5565"/>
                  </a:lnTo>
                  <a:cubicBezTo>
                    <a:pt x="6226" y="5554"/>
                    <a:pt x="6200" y="5548"/>
                    <a:pt x="6175" y="5548"/>
                  </a:cubicBezTo>
                  <a:cubicBezTo>
                    <a:pt x="6120" y="5548"/>
                    <a:pt x="6070" y="5575"/>
                    <a:pt x="6037" y="5624"/>
                  </a:cubicBezTo>
                  <a:cubicBezTo>
                    <a:pt x="5990" y="5708"/>
                    <a:pt x="6025" y="5791"/>
                    <a:pt x="6097" y="5839"/>
                  </a:cubicBezTo>
                  <a:lnTo>
                    <a:pt x="7287" y="6493"/>
                  </a:lnTo>
                  <a:cubicBezTo>
                    <a:pt x="7454" y="6577"/>
                    <a:pt x="7514" y="6779"/>
                    <a:pt x="7418" y="6934"/>
                  </a:cubicBezTo>
                  <a:cubicBezTo>
                    <a:pt x="7360" y="7050"/>
                    <a:pt x="7250" y="7114"/>
                    <a:pt x="7132" y="7114"/>
                  </a:cubicBezTo>
                  <a:cubicBezTo>
                    <a:pt x="7081" y="7114"/>
                    <a:pt x="7028" y="7102"/>
                    <a:pt x="6978" y="7077"/>
                  </a:cubicBezTo>
                  <a:lnTo>
                    <a:pt x="5728" y="6386"/>
                  </a:lnTo>
                  <a:cubicBezTo>
                    <a:pt x="5705" y="6371"/>
                    <a:pt x="5680" y="6365"/>
                    <a:pt x="5655" y="6365"/>
                  </a:cubicBezTo>
                  <a:cubicBezTo>
                    <a:pt x="5601" y="6365"/>
                    <a:pt x="5546" y="6397"/>
                    <a:pt x="5513" y="6446"/>
                  </a:cubicBezTo>
                  <a:cubicBezTo>
                    <a:pt x="5478" y="6517"/>
                    <a:pt x="5501" y="6613"/>
                    <a:pt x="5573" y="6660"/>
                  </a:cubicBezTo>
                  <a:lnTo>
                    <a:pt x="6549" y="7172"/>
                  </a:lnTo>
                  <a:cubicBezTo>
                    <a:pt x="6704" y="7267"/>
                    <a:pt x="6763" y="7458"/>
                    <a:pt x="6680" y="7625"/>
                  </a:cubicBezTo>
                  <a:cubicBezTo>
                    <a:pt x="6616" y="7737"/>
                    <a:pt x="6508" y="7801"/>
                    <a:pt x="6393" y="7801"/>
                  </a:cubicBezTo>
                  <a:cubicBezTo>
                    <a:pt x="6338" y="7801"/>
                    <a:pt x="6282" y="7786"/>
                    <a:pt x="6228" y="7756"/>
                  </a:cubicBezTo>
                  <a:lnTo>
                    <a:pt x="5549" y="7386"/>
                  </a:lnTo>
                  <a:cubicBezTo>
                    <a:pt x="5549" y="7255"/>
                    <a:pt x="5501" y="7101"/>
                    <a:pt x="5406" y="6994"/>
                  </a:cubicBezTo>
                  <a:cubicBezTo>
                    <a:pt x="5299" y="6851"/>
                    <a:pt x="5132" y="6755"/>
                    <a:pt x="4954" y="6744"/>
                  </a:cubicBezTo>
                  <a:lnTo>
                    <a:pt x="4954" y="6696"/>
                  </a:lnTo>
                  <a:cubicBezTo>
                    <a:pt x="4977" y="6541"/>
                    <a:pt x="4930" y="6363"/>
                    <a:pt x="4835" y="6220"/>
                  </a:cubicBezTo>
                  <a:cubicBezTo>
                    <a:pt x="4716" y="6077"/>
                    <a:pt x="4549" y="5982"/>
                    <a:pt x="4370" y="5970"/>
                  </a:cubicBezTo>
                  <a:lnTo>
                    <a:pt x="4370" y="5922"/>
                  </a:lnTo>
                  <a:cubicBezTo>
                    <a:pt x="4406" y="5767"/>
                    <a:pt x="4358" y="5589"/>
                    <a:pt x="4251" y="5446"/>
                  </a:cubicBezTo>
                  <a:cubicBezTo>
                    <a:pt x="4132" y="5303"/>
                    <a:pt x="3965" y="5208"/>
                    <a:pt x="3787" y="5196"/>
                  </a:cubicBezTo>
                  <a:lnTo>
                    <a:pt x="3787" y="5148"/>
                  </a:lnTo>
                  <a:cubicBezTo>
                    <a:pt x="3823" y="4993"/>
                    <a:pt x="3775" y="4815"/>
                    <a:pt x="3668" y="4672"/>
                  </a:cubicBezTo>
                  <a:cubicBezTo>
                    <a:pt x="3547" y="4516"/>
                    <a:pt x="3359" y="4432"/>
                    <a:pt x="3172" y="4432"/>
                  </a:cubicBezTo>
                  <a:cubicBezTo>
                    <a:pt x="3044" y="4432"/>
                    <a:pt x="2917" y="4471"/>
                    <a:pt x="2811" y="4553"/>
                  </a:cubicBezTo>
                  <a:lnTo>
                    <a:pt x="1763" y="5315"/>
                  </a:lnTo>
                  <a:lnTo>
                    <a:pt x="1394" y="5112"/>
                  </a:lnTo>
                  <a:lnTo>
                    <a:pt x="2870" y="2553"/>
                  </a:lnTo>
                  <a:close/>
                  <a:moveTo>
                    <a:pt x="4936" y="7026"/>
                  </a:moveTo>
                  <a:cubicBezTo>
                    <a:pt x="5036" y="7026"/>
                    <a:pt x="5132" y="7070"/>
                    <a:pt x="5204" y="7148"/>
                  </a:cubicBezTo>
                  <a:cubicBezTo>
                    <a:pt x="5251" y="7244"/>
                    <a:pt x="5275" y="7315"/>
                    <a:pt x="5263" y="7398"/>
                  </a:cubicBezTo>
                  <a:cubicBezTo>
                    <a:pt x="5251" y="7494"/>
                    <a:pt x="5204" y="7565"/>
                    <a:pt x="5132" y="7625"/>
                  </a:cubicBezTo>
                  <a:lnTo>
                    <a:pt x="4787" y="7875"/>
                  </a:lnTo>
                  <a:cubicBezTo>
                    <a:pt x="4729" y="7918"/>
                    <a:pt x="4658" y="7940"/>
                    <a:pt x="4588" y="7940"/>
                  </a:cubicBezTo>
                  <a:cubicBezTo>
                    <a:pt x="4487" y="7940"/>
                    <a:pt x="4386" y="7895"/>
                    <a:pt x="4323" y="7803"/>
                  </a:cubicBezTo>
                  <a:cubicBezTo>
                    <a:pt x="4215" y="7660"/>
                    <a:pt x="4251" y="7446"/>
                    <a:pt x="4406" y="7339"/>
                  </a:cubicBezTo>
                  <a:lnTo>
                    <a:pt x="4727" y="7101"/>
                  </a:lnTo>
                  <a:lnTo>
                    <a:pt x="4739" y="7089"/>
                  </a:lnTo>
                  <a:cubicBezTo>
                    <a:pt x="4802" y="7046"/>
                    <a:pt x="4870" y="7026"/>
                    <a:pt x="4936" y="7026"/>
                  </a:cubicBezTo>
                  <a:close/>
                  <a:moveTo>
                    <a:pt x="180" y="0"/>
                  </a:moveTo>
                  <a:cubicBezTo>
                    <a:pt x="125" y="0"/>
                    <a:pt x="69" y="27"/>
                    <a:pt x="36" y="76"/>
                  </a:cubicBezTo>
                  <a:cubicBezTo>
                    <a:pt x="1" y="159"/>
                    <a:pt x="24" y="243"/>
                    <a:pt x="96" y="290"/>
                  </a:cubicBezTo>
                  <a:lnTo>
                    <a:pt x="2382" y="1600"/>
                  </a:lnTo>
                  <a:lnTo>
                    <a:pt x="405" y="5005"/>
                  </a:lnTo>
                  <a:lnTo>
                    <a:pt x="251" y="4922"/>
                  </a:lnTo>
                  <a:cubicBezTo>
                    <a:pt x="221" y="4905"/>
                    <a:pt x="192" y="4897"/>
                    <a:pt x="164" y="4897"/>
                  </a:cubicBezTo>
                  <a:cubicBezTo>
                    <a:pt x="113" y="4897"/>
                    <a:pt x="67" y="4923"/>
                    <a:pt x="36" y="4969"/>
                  </a:cubicBezTo>
                  <a:cubicBezTo>
                    <a:pt x="1" y="5053"/>
                    <a:pt x="24" y="5136"/>
                    <a:pt x="96" y="5184"/>
                  </a:cubicBezTo>
                  <a:lnTo>
                    <a:pt x="882" y="5648"/>
                  </a:lnTo>
                  <a:cubicBezTo>
                    <a:pt x="908" y="5663"/>
                    <a:pt x="934" y="5670"/>
                    <a:pt x="959" y="5670"/>
                  </a:cubicBezTo>
                  <a:cubicBezTo>
                    <a:pt x="1014" y="5670"/>
                    <a:pt x="1063" y="5638"/>
                    <a:pt x="1096" y="5589"/>
                  </a:cubicBezTo>
                  <a:lnTo>
                    <a:pt x="1215" y="5398"/>
                  </a:lnTo>
                  <a:lnTo>
                    <a:pt x="1537" y="5565"/>
                  </a:lnTo>
                  <a:cubicBezTo>
                    <a:pt x="1441" y="5779"/>
                    <a:pt x="1453" y="6029"/>
                    <a:pt x="1584" y="6220"/>
                  </a:cubicBezTo>
                  <a:cubicBezTo>
                    <a:pt x="1703" y="6386"/>
                    <a:pt x="1894" y="6482"/>
                    <a:pt x="2096" y="6482"/>
                  </a:cubicBezTo>
                  <a:cubicBezTo>
                    <a:pt x="2156" y="6482"/>
                    <a:pt x="2227" y="6458"/>
                    <a:pt x="2287" y="6446"/>
                  </a:cubicBezTo>
                  <a:cubicBezTo>
                    <a:pt x="2287" y="6577"/>
                    <a:pt x="2334" y="6720"/>
                    <a:pt x="2406" y="6815"/>
                  </a:cubicBezTo>
                  <a:cubicBezTo>
                    <a:pt x="2525" y="6982"/>
                    <a:pt x="2715" y="7077"/>
                    <a:pt x="2906" y="7077"/>
                  </a:cubicBezTo>
                  <a:cubicBezTo>
                    <a:pt x="2965" y="7077"/>
                    <a:pt x="3049" y="7053"/>
                    <a:pt x="3108" y="7041"/>
                  </a:cubicBezTo>
                  <a:cubicBezTo>
                    <a:pt x="3108" y="7160"/>
                    <a:pt x="3144" y="7291"/>
                    <a:pt x="3227" y="7398"/>
                  </a:cubicBezTo>
                  <a:cubicBezTo>
                    <a:pt x="3323" y="7529"/>
                    <a:pt x="3465" y="7625"/>
                    <a:pt x="3644" y="7648"/>
                  </a:cubicBezTo>
                  <a:cubicBezTo>
                    <a:pt x="3668" y="7648"/>
                    <a:pt x="3715" y="7672"/>
                    <a:pt x="3739" y="7672"/>
                  </a:cubicBezTo>
                  <a:cubicBezTo>
                    <a:pt x="3799" y="7672"/>
                    <a:pt x="3882" y="7648"/>
                    <a:pt x="3942" y="7636"/>
                  </a:cubicBezTo>
                  <a:cubicBezTo>
                    <a:pt x="3942" y="7767"/>
                    <a:pt x="3977" y="7886"/>
                    <a:pt x="4061" y="7994"/>
                  </a:cubicBezTo>
                  <a:cubicBezTo>
                    <a:pt x="4156" y="8125"/>
                    <a:pt x="4299" y="8220"/>
                    <a:pt x="4477" y="8244"/>
                  </a:cubicBezTo>
                  <a:cubicBezTo>
                    <a:pt x="4501" y="8244"/>
                    <a:pt x="4549" y="8267"/>
                    <a:pt x="4573" y="8267"/>
                  </a:cubicBezTo>
                  <a:cubicBezTo>
                    <a:pt x="4716" y="8267"/>
                    <a:pt x="4835" y="8220"/>
                    <a:pt x="4954" y="8148"/>
                  </a:cubicBezTo>
                  <a:lnTo>
                    <a:pt x="5287" y="7886"/>
                  </a:lnTo>
                  <a:cubicBezTo>
                    <a:pt x="5370" y="7827"/>
                    <a:pt x="5430" y="7767"/>
                    <a:pt x="5466" y="7684"/>
                  </a:cubicBezTo>
                  <a:lnTo>
                    <a:pt x="6085" y="8029"/>
                  </a:lnTo>
                  <a:cubicBezTo>
                    <a:pt x="6168" y="8077"/>
                    <a:pt x="6275" y="8101"/>
                    <a:pt x="6382" y="8101"/>
                  </a:cubicBezTo>
                  <a:cubicBezTo>
                    <a:pt x="6442" y="8101"/>
                    <a:pt x="6501" y="8089"/>
                    <a:pt x="6561" y="8077"/>
                  </a:cubicBezTo>
                  <a:cubicBezTo>
                    <a:pt x="6716" y="8029"/>
                    <a:pt x="6859" y="7922"/>
                    <a:pt x="6930" y="7779"/>
                  </a:cubicBezTo>
                  <a:cubicBezTo>
                    <a:pt x="6990" y="7648"/>
                    <a:pt x="7013" y="7529"/>
                    <a:pt x="7002" y="7398"/>
                  </a:cubicBezTo>
                  <a:cubicBezTo>
                    <a:pt x="7049" y="7398"/>
                    <a:pt x="7073" y="7422"/>
                    <a:pt x="7121" y="7422"/>
                  </a:cubicBezTo>
                  <a:cubicBezTo>
                    <a:pt x="7347" y="7422"/>
                    <a:pt x="7573" y="7303"/>
                    <a:pt x="7668" y="7089"/>
                  </a:cubicBezTo>
                  <a:cubicBezTo>
                    <a:pt x="7728" y="6970"/>
                    <a:pt x="7764" y="6839"/>
                    <a:pt x="7752" y="6720"/>
                  </a:cubicBezTo>
                  <a:cubicBezTo>
                    <a:pt x="7787" y="6720"/>
                    <a:pt x="7823" y="6732"/>
                    <a:pt x="7871" y="6732"/>
                  </a:cubicBezTo>
                  <a:cubicBezTo>
                    <a:pt x="8085" y="6732"/>
                    <a:pt x="8311" y="6613"/>
                    <a:pt x="8418" y="6410"/>
                  </a:cubicBezTo>
                  <a:cubicBezTo>
                    <a:pt x="8478" y="6291"/>
                    <a:pt x="8502" y="6172"/>
                    <a:pt x="8490" y="6029"/>
                  </a:cubicBezTo>
                  <a:cubicBezTo>
                    <a:pt x="8537" y="6029"/>
                    <a:pt x="8561" y="6053"/>
                    <a:pt x="8609" y="6053"/>
                  </a:cubicBezTo>
                  <a:cubicBezTo>
                    <a:pt x="8668" y="6053"/>
                    <a:pt x="8728" y="6029"/>
                    <a:pt x="8787" y="6017"/>
                  </a:cubicBezTo>
                  <a:cubicBezTo>
                    <a:pt x="8954" y="5970"/>
                    <a:pt x="9085" y="5874"/>
                    <a:pt x="9157" y="5720"/>
                  </a:cubicBezTo>
                  <a:cubicBezTo>
                    <a:pt x="9240" y="5577"/>
                    <a:pt x="9264" y="5410"/>
                    <a:pt x="9204" y="5243"/>
                  </a:cubicBezTo>
                  <a:cubicBezTo>
                    <a:pt x="9192" y="5196"/>
                    <a:pt x="9180" y="5172"/>
                    <a:pt x="9157" y="5136"/>
                  </a:cubicBezTo>
                  <a:lnTo>
                    <a:pt x="9430" y="4946"/>
                  </a:lnTo>
                  <a:lnTo>
                    <a:pt x="9561" y="5124"/>
                  </a:lnTo>
                  <a:cubicBezTo>
                    <a:pt x="9591" y="5161"/>
                    <a:pt x="9644" y="5180"/>
                    <a:pt x="9694" y="5180"/>
                  </a:cubicBezTo>
                  <a:cubicBezTo>
                    <a:pt x="9724" y="5180"/>
                    <a:pt x="9753" y="5173"/>
                    <a:pt x="9776" y="5160"/>
                  </a:cubicBezTo>
                  <a:lnTo>
                    <a:pt x="10192" y="4827"/>
                  </a:lnTo>
                  <a:cubicBezTo>
                    <a:pt x="10264" y="4743"/>
                    <a:pt x="10276" y="4648"/>
                    <a:pt x="10240" y="4577"/>
                  </a:cubicBezTo>
                  <a:cubicBezTo>
                    <a:pt x="10210" y="4539"/>
                    <a:pt x="10157" y="4521"/>
                    <a:pt x="10107" y="4521"/>
                  </a:cubicBezTo>
                  <a:cubicBezTo>
                    <a:pt x="10077" y="4521"/>
                    <a:pt x="10048" y="4527"/>
                    <a:pt x="10026" y="4541"/>
                  </a:cubicBezTo>
                  <a:lnTo>
                    <a:pt x="9728" y="4779"/>
                  </a:lnTo>
                  <a:lnTo>
                    <a:pt x="7347" y="1671"/>
                  </a:lnTo>
                  <a:lnTo>
                    <a:pt x="8704" y="790"/>
                  </a:lnTo>
                  <a:cubicBezTo>
                    <a:pt x="8776" y="755"/>
                    <a:pt x="8787" y="659"/>
                    <a:pt x="8752" y="588"/>
                  </a:cubicBezTo>
                  <a:cubicBezTo>
                    <a:pt x="8721" y="542"/>
                    <a:pt x="8670" y="516"/>
                    <a:pt x="8619" y="516"/>
                  </a:cubicBezTo>
                  <a:cubicBezTo>
                    <a:pt x="8591" y="516"/>
                    <a:pt x="8563" y="523"/>
                    <a:pt x="8537" y="540"/>
                  </a:cubicBezTo>
                  <a:lnTo>
                    <a:pt x="7049" y="1493"/>
                  </a:lnTo>
                  <a:cubicBezTo>
                    <a:pt x="6978" y="1540"/>
                    <a:pt x="6966" y="1648"/>
                    <a:pt x="7002" y="1719"/>
                  </a:cubicBezTo>
                  <a:lnTo>
                    <a:pt x="7275" y="2076"/>
                  </a:lnTo>
                  <a:lnTo>
                    <a:pt x="7085" y="2219"/>
                  </a:lnTo>
                  <a:lnTo>
                    <a:pt x="6311" y="1969"/>
                  </a:lnTo>
                  <a:cubicBezTo>
                    <a:pt x="6287" y="1969"/>
                    <a:pt x="6275" y="1957"/>
                    <a:pt x="6263" y="1957"/>
                  </a:cubicBezTo>
                  <a:lnTo>
                    <a:pt x="4501" y="1957"/>
                  </a:lnTo>
                  <a:cubicBezTo>
                    <a:pt x="4430" y="1957"/>
                    <a:pt x="4370" y="2005"/>
                    <a:pt x="4358" y="2076"/>
                  </a:cubicBezTo>
                  <a:lnTo>
                    <a:pt x="4251" y="2481"/>
                  </a:lnTo>
                  <a:lnTo>
                    <a:pt x="4001" y="2374"/>
                  </a:lnTo>
                  <a:cubicBezTo>
                    <a:pt x="3965" y="2362"/>
                    <a:pt x="3954" y="2362"/>
                    <a:pt x="3930" y="2362"/>
                  </a:cubicBezTo>
                  <a:lnTo>
                    <a:pt x="3227" y="2433"/>
                  </a:lnTo>
                  <a:lnTo>
                    <a:pt x="2989" y="2302"/>
                  </a:lnTo>
                  <a:lnTo>
                    <a:pt x="3215" y="1910"/>
                  </a:lnTo>
                  <a:cubicBezTo>
                    <a:pt x="3251" y="1838"/>
                    <a:pt x="3227" y="1743"/>
                    <a:pt x="3156" y="1707"/>
                  </a:cubicBezTo>
                  <a:lnTo>
                    <a:pt x="251" y="16"/>
                  </a:lnTo>
                  <a:cubicBezTo>
                    <a:pt x="229" y="5"/>
                    <a:pt x="204" y="0"/>
                    <a:pt x="1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215425" lIns="215425" spcFirstLastPara="1" rIns="215425" wrap="square" tIns="215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3059960" y="2009628"/>
              <a:ext cx="37177" cy="26960"/>
            </a:xfrm>
            <a:custGeom>
              <a:rect b="b" l="l" r="r" t="t"/>
              <a:pathLst>
                <a:path extrusionOk="0" h="847" w="1168">
                  <a:moveTo>
                    <a:pt x="999" y="0"/>
                  </a:moveTo>
                  <a:cubicBezTo>
                    <a:pt x="971" y="0"/>
                    <a:pt x="943" y="8"/>
                    <a:pt x="918" y="25"/>
                  </a:cubicBezTo>
                  <a:lnTo>
                    <a:pt x="84" y="561"/>
                  </a:lnTo>
                  <a:cubicBezTo>
                    <a:pt x="13" y="608"/>
                    <a:pt x="1" y="692"/>
                    <a:pt x="37" y="775"/>
                  </a:cubicBezTo>
                  <a:cubicBezTo>
                    <a:pt x="72" y="811"/>
                    <a:pt x="120" y="846"/>
                    <a:pt x="156" y="846"/>
                  </a:cubicBezTo>
                  <a:cubicBezTo>
                    <a:pt x="191" y="846"/>
                    <a:pt x="215" y="823"/>
                    <a:pt x="239" y="811"/>
                  </a:cubicBezTo>
                  <a:lnTo>
                    <a:pt x="1073" y="275"/>
                  </a:lnTo>
                  <a:cubicBezTo>
                    <a:pt x="1156" y="239"/>
                    <a:pt x="1168" y="144"/>
                    <a:pt x="1132" y="72"/>
                  </a:cubicBezTo>
                  <a:cubicBezTo>
                    <a:pt x="1101" y="26"/>
                    <a:pt x="1051" y="0"/>
                    <a:pt x="9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215425" lIns="215425" spcFirstLastPara="1" rIns="215425" wrap="square" tIns="215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6" name="Google Shape;276;p32"/>
          <p:cNvGrpSpPr/>
          <p:nvPr/>
        </p:nvGrpSpPr>
        <p:grpSpPr>
          <a:xfrm>
            <a:off x="1432742" y="1527159"/>
            <a:ext cx="770800" cy="708201"/>
            <a:chOff x="1952836" y="2774422"/>
            <a:chExt cx="372835" cy="342573"/>
          </a:xfrm>
        </p:grpSpPr>
        <p:sp>
          <p:nvSpPr>
            <p:cNvPr id="277" name="Google Shape;277;p32"/>
            <p:cNvSpPr/>
            <p:nvPr/>
          </p:nvSpPr>
          <p:spPr>
            <a:xfrm>
              <a:off x="2076490" y="3057581"/>
              <a:ext cx="40869" cy="40869"/>
            </a:xfrm>
            <a:custGeom>
              <a:rect b="b" l="l" r="r" t="t"/>
              <a:pathLst>
                <a:path extrusionOk="0" h="1287" w="1287">
                  <a:moveTo>
                    <a:pt x="643" y="346"/>
                  </a:moveTo>
                  <a:cubicBezTo>
                    <a:pt x="810" y="346"/>
                    <a:pt x="941" y="477"/>
                    <a:pt x="941" y="644"/>
                  </a:cubicBezTo>
                  <a:cubicBezTo>
                    <a:pt x="941" y="811"/>
                    <a:pt x="810" y="941"/>
                    <a:pt x="643" y="941"/>
                  </a:cubicBezTo>
                  <a:cubicBezTo>
                    <a:pt x="476" y="941"/>
                    <a:pt x="345" y="811"/>
                    <a:pt x="345" y="644"/>
                  </a:cubicBezTo>
                  <a:cubicBezTo>
                    <a:pt x="345" y="477"/>
                    <a:pt x="476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0" y="1287"/>
                    <a:pt x="1286" y="1001"/>
                    <a:pt x="1286" y="644"/>
                  </a:cubicBezTo>
                  <a:cubicBezTo>
                    <a:pt x="1286" y="287"/>
                    <a:pt x="1000" y="1"/>
                    <a:pt x="64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189000" lIns="189000" spcFirstLastPara="1" rIns="189000" wrap="square" tIns="1890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2208432" y="3057581"/>
              <a:ext cx="40869" cy="40869"/>
            </a:xfrm>
            <a:custGeom>
              <a:rect b="b" l="l" r="r" t="t"/>
              <a:pathLst>
                <a:path extrusionOk="0" h="1287" w="1287">
                  <a:moveTo>
                    <a:pt x="643" y="346"/>
                  </a:moveTo>
                  <a:cubicBezTo>
                    <a:pt x="810" y="346"/>
                    <a:pt x="941" y="477"/>
                    <a:pt x="941" y="644"/>
                  </a:cubicBezTo>
                  <a:cubicBezTo>
                    <a:pt x="941" y="811"/>
                    <a:pt x="810" y="941"/>
                    <a:pt x="643" y="941"/>
                  </a:cubicBezTo>
                  <a:cubicBezTo>
                    <a:pt x="477" y="941"/>
                    <a:pt x="346" y="811"/>
                    <a:pt x="346" y="644"/>
                  </a:cubicBezTo>
                  <a:cubicBezTo>
                    <a:pt x="346" y="477"/>
                    <a:pt x="477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1" y="1287"/>
                    <a:pt x="1286" y="1001"/>
                    <a:pt x="1286" y="644"/>
                  </a:cubicBezTo>
                  <a:cubicBezTo>
                    <a:pt x="1286" y="287"/>
                    <a:pt x="1001" y="1"/>
                    <a:pt x="64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189000" lIns="189000" spcFirstLastPara="1" rIns="189000" wrap="square" tIns="1890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1952836" y="2774422"/>
              <a:ext cx="372835" cy="342573"/>
            </a:xfrm>
            <a:custGeom>
              <a:rect b="b" l="l" r="r" t="t"/>
              <a:pathLst>
                <a:path extrusionOk="0" h="10788" w="11741">
                  <a:moveTo>
                    <a:pt x="5382" y="1988"/>
                  </a:moveTo>
                  <a:lnTo>
                    <a:pt x="5382" y="3001"/>
                  </a:lnTo>
                  <a:lnTo>
                    <a:pt x="4359" y="3001"/>
                  </a:lnTo>
                  <a:lnTo>
                    <a:pt x="4359" y="1988"/>
                  </a:lnTo>
                  <a:close/>
                  <a:moveTo>
                    <a:pt x="6752" y="1988"/>
                  </a:moveTo>
                  <a:lnTo>
                    <a:pt x="6752" y="3001"/>
                  </a:lnTo>
                  <a:lnTo>
                    <a:pt x="5728" y="3001"/>
                  </a:lnTo>
                  <a:lnTo>
                    <a:pt x="5728" y="1988"/>
                  </a:lnTo>
                  <a:close/>
                  <a:moveTo>
                    <a:pt x="8121" y="1988"/>
                  </a:moveTo>
                  <a:lnTo>
                    <a:pt x="8121" y="3001"/>
                  </a:lnTo>
                  <a:lnTo>
                    <a:pt x="7097" y="3001"/>
                  </a:lnTo>
                  <a:lnTo>
                    <a:pt x="7097" y="1988"/>
                  </a:lnTo>
                  <a:close/>
                  <a:moveTo>
                    <a:pt x="9490" y="1988"/>
                  </a:moveTo>
                  <a:lnTo>
                    <a:pt x="9490" y="3001"/>
                  </a:lnTo>
                  <a:lnTo>
                    <a:pt x="8466" y="3001"/>
                  </a:lnTo>
                  <a:lnTo>
                    <a:pt x="8466" y="1988"/>
                  </a:lnTo>
                  <a:close/>
                  <a:moveTo>
                    <a:pt x="10324" y="1988"/>
                  </a:moveTo>
                  <a:lnTo>
                    <a:pt x="10085" y="3001"/>
                  </a:lnTo>
                  <a:lnTo>
                    <a:pt x="9847" y="3001"/>
                  </a:lnTo>
                  <a:lnTo>
                    <a:pt x="9847" y="1988"/>
                  </a:lnTo>
                  <a:close/>
                  <a:moveTo>
                    <a:pt x="4001" y="2000"/>
                  </a:moveTo>
                  <a:lnTo>
                    <a:pt x="4001" y="3012"/>
                  </a:lnTo>
                  <a:lnTo>
                    <a:pt x="3311" y="3012"/>
                  </a:lnTo>
                  <a:lnTo>
                    <a:pt x="2965" y="2000"/>
                  </a:lnTo>
                  <a:close/>
                  <a:moveTo>
                    <a:pt x="10014" y="3334"/>
                  </a:moveTo>
                  <a:lnTo>
                    <a:pt x="9847" y="4048"/>
                  </a:lnTo>
                  <a:lnTo>
                    <a:pt x="9847" y="3334"/>
                  </a:lnTo>
                  <a:close/>
                  <a:moveTo>
                    <a:pt x="4013" y="3334"/>
                  </a:moveTo>
                  <a:lnTo>
                    <a:pt x="4013" y="4370"/>
                  </a:lnTo>
                  <a:lnTo>
                    <a:pt x="3823" y="4370"/>
                  </a:lnTo>
                  <a:lnTo>
                    <a:pt x="3454" y="3334"/>
                  </a:lnTo>
                  <a:close/>
                  <a:moveTo>
                    <a:pt x="5371" y="3334"/>
                  </a:moveTo>
                  <a:lnTo>
                    <a:pt x="5371" y="4370"/>
                  </a:lnTo>
                  <a:lnTo>
                    <a:pt x="4347" y="4370"/>
                  </a:lnTo>
                  <a:lnTo>
                    <a:pt x="4347" y="3334"/>
                  </a:lnTo>
                  <a:close/>
                  <a:moveTo>
                    <a:pt x="6752" y="3334"/>
                  </a:moveTo>
                  <a:lnTo>
                    <a:pt x="6752" y="4370"/>
                  </a:lnTo>
                  <a:lnTo>
                    <a:pt x="5728" y="4370"/>
                  </a:lnTo>
                  <a:lnTo>
                    <a:pt x="5728" y="3334"/>
                  </a:lnTo>
                  <a:close/>
                  <a:moveTo>
                    <a:pt x="8121" y="3358"/>
                  </a:moveTo>
                  <a:lnTo>
                    <a:pt x="8121" y="4382"/>
                  </a:lnTo>
                  <a:lnTo>
                    <a:pt x="7097" y="4382"/>
                  </a:lnTo>
                  <a:lnTo>
                    <a:pt x="7097" y="3358"/>
                  </a:lnTo>
                  <a:close/>
                  <a:moveTo>
                    <a:pt x="9514" y="3358"/>
                  </a:moveTo>
                  <a:lnTo>
                    <a:pt x="9514" y="4382"/>
                  </a:lnTo>
                  <a:lnTo>
                    <a:pt x="8478" y="4382"/>
                  </a:lnTo>
                  <a:lnTo>
                    <a:pt x="8478" y="3358"/>
                  </a:lnTo>
                  <a:close/>
                  <a:moveTo>
                    <a:pt x="4001" y="4727"/>
                  </a:moveTo>
                  <a:lnTo>
                    <a:pt x="4001" y="4941"/>
                  </a:lnTo>
                  <a:lnTo>
                    <a:pt x="3930" y="4727"/>
                  </a:lnTo>
                  <a:close/>
                  <a:moveTo>
                    <a:pt x="5371" y="4715"/>
                  </a:moveTo>
                  <a:lnTo>
                    <a:pt x="5371" y="5525"/>
                  </a:lnTo>
                  <a:cubicBezTo>
                    <a:pt x="5297" y="5521"/>
                    <a:pt x="5230" y="5520"/>
                    <a:pt x="5167" y="5520"/>
                  </a:cubicBezTo>
                  <a:cubicBezTo>
                    <a:pt x="5049" y="5520"/>
                    <a:pt x="4947" y="5524"/>
                    <a:pt x="4854" y="5524"/>
                  </a:cubicBezTo>
                  <a:cubicBezTo>
                    <a:pt x="4666" y="5524"/>
                    <a:pt x="4516" y="5507"/>
                    <a:pt x="4347" y="5406"/>
                  </a:cubicBezTo>
                  <a:lnTo>
                    <a:pt x="4347" y="4715"/>
                  </a:lnTo>
                  <a:close/>
                  <a:moveTo>
                    <a:pt x="6752" y="4727"/>
                  </a:moveTo>
                  <a:lnTo>
                    <a:pt x="6752" y="5525"/>
                  </a:lnTo>
                  <a:lnTo>
                    <a:pt x="5728" y="5525"/>
                  </a:lnTo>
                  <a:lnTo>
                    <a:pt x="5728" y="4727"/>
                  </a:lnTo>
                  <a:close/>
                  <a:moveTo>
                    <a:pt x="8121" y="4727"/>
                  </a:moveTo>
                  <a:lnTo>
                    <a:pt x="8121" y="5525"/>
                  </a:lnTo>
                  <a:lnTo>
                    <a:pt x="7097" y="5525"/>
                  </a:lnTo>
                  <a:lnTo>
                    <a:pt x="7097" y="4727"/>
                  </a:lnTo>
                  <a:close/>
                  <a:moveTo>
                    <a:pt x="9490" y="4727"/>
                  </a:moveTo>
                  <a:lnTo>
                    <a:pt x="9490" y="5525"/>
                  </a:lnTo>
                  <a:lnTo>
                    <a:pt x="8466" y="5525"/>
                  </a:lnTo>
                  <a:lnTo>
                    <a:pt x="8466" y="4727"/>
                  </a:lnTo>
                  <a:close/>
                  <a:moveTo>
                    <a:pt x="4537" y="8680"/>
                  </a:moveTo>
                  <a:cubicBezTo>
                    <a:pt x="5025" y="8680"/>
                    <a:pt x="5418" y="9085"/>
                    <a:pt x="5418" y="9561"/>
                  </a:cubicBezTo>
                  <a:cubicBezTo>
                    <a:pt x="5418" y="10037"/>
                    <a:pt x="5025" y="10442"/>
                    <a:pt x="4537" y="10442"/>
                  </a:cubicBezTo>
                  <a:cubicBezTo>
                    <a:pt x="4049" y="10442"/>
                    <a:pt x="3656" y="10049"/>
                    <a:pt x="3656" y="9561"/>
                  </a:cubicBezTo>
                  <a:cubicBezTo>
                    <a:pt x="3656" y="9085"/>
                    <a:pt x="4049" y="8680"/>
                    <a:pt x="4537" y="8680"/>
                  </a:cubicBezTo>
                  <a:close/>
                  <a:moveTo>
                    <a:pt x="8692" y="8680"/>
                  </a:moveTo>
                  <a:cubicBezTo>
                    <a:pt x="9181" y="8680"/>
                    <a:pt x="9573" y="9085"/>
                    <a:pt x="9573" y="9561"/>
                  </a:cubicBezTo>
                  <a:cubicBezTo>
                    <a:pt x="9573" y="10037"/>
                    <a:pt x="9181" y="10442"/>
                    <a:pt x="8692" y="10442"/>
                  </a:cubicBezTo>
                  <a:cubicBezTo>
                    <a:pt x="8204" y="10442"/>
                    <a:pt x="7811" y="10049"/>
                    <a:pt x="7811" y="9561"/>
                  </a:cubicBezTo>
                  <a:cubicBezTo>
                    <a:pt x="7811" y="9085"/>
                    <a:pt x="8204" y="8680"/>
                    <a:pt x="8692" y="8680"/>
                  </a:cubicBezTo>
                  <a:close/>
                  <a:moveTo>
                    <a:pt x="620" y="0"/>
                  </a:moveTo>
                  <a:cubicBezTo>
                    <a:pt x="287" y="0"/>
                    <a:pt x="1" y="286"/>
                    <a:pt x="1" y="631"/>
                  </a:cubicBezTo>
                  <a:cubicBezTo>
                    <a:pt x="1" y="976"/>
                    <a:pt x="287" y="1250"/>
                    <a:pt x="620" y="1250"/>
                  </a:cubicBezTo>
                  <a:lnTo>
                    <a:pt x="1394" y="1250"/>
                  </a:lnTo>
                  <a:lnTo>
                    <a:pt x="2346" y="3965"/>
                  </a:lnTo>
                  <a:cubicBezTo>
                    <a:pt x="2374" y="4029"/>
                    <a:pt x="2444" y="4072"/>
                    <a:pt x="2513" y="4072"/>
                  </a:cubicBezTo>
                  <a:cubicBezTo>
                    <a:pt x="2533" y="4072"/>
                    <a:pt x="2553" y="4068"/>
                    <a:pt x="2573" y="4060"/>
                  </a:cubicBezTo>
                  <a:cubicBezTo>
                    <a:pt x="2668" y="4036"/>
                    <a:pt x="2704" y="3929"/>
                    <a:pt x="2680" y="3846"/>
                  </a:cubicBezTo>
                  <a:cubicBezTo>
                    <a:pt x="1739" y="1191"/>
                    <a:pt x="1692" y="1072"/>
                    <a:pt x="1692" y="1072"/>
                  </a:cubicBezTo>
                  <a:cubicBezTo>
                    <a:pt x="1656" y="965"/>
                    <a:pt x="1561" y="905"/>
                    <a:pt x="1441" y="905"/>
                  </a:cubicBezTo>
                  <a:lnTo>
                    <a:pt x="620" y="905"/>
                  </a:lnTo>
                  <a:cubicBezTo>
                    <a:pt x="465" y="905"/>
                    <a:pt x="346" y="774"/>
                    <a:pt x="346" y="631"/>
                  </a:cubicBezTo>
                  <a:cubicBezTo>
                    <a:pt x="346" y="464"/>
                    <a:pt x="477" y="345"/>
                    <a:pt x="620" y="345"/>
                  </a:cubicBezTo>
                  <a:lnTo>
                    <a:pt x="1441" y="345"/>
                  </a:lnTo>
                  <a:cubicBezTo>
                    <a:pt x="1787" y="345"/>
                    <a:pt x="2084" y="536"/>
                    <a:pt x="2215" y="845"/>
                  </a:cubicBezTo>
                  <a:cubicBezTo>
                    <a:pt x="2418" y="1429"/>
                    <a:pt x="3585" y="4703"/>
                    <a:pt x="3751" y="5191"/>
                  </a:cubicBezTo>
                  <a:cubicBezTo>
                    <a:pt x="3870" y="5548"/>
                    <a:pt x="4287" y="5882"/>
                    <a:pt x="4775" y="5882"/>
                  </a:cubicBezTo>
                  <a:lnTo>
                    <a:pt x="10978" y="5882"/>
                  </a:lnTo>
                  <a:cubicBezTo>
                    <a:pt x="11145" y="5882"/>
                    <a:pt x="11264" y="6013"/>
                    <a:pt x="11264" y="6168"/>
                  </a:cubicBezTo>
                  <a:cubicBezTo>
                    <a:pt x="11264" y="6322"/>
                    <a:pt x="11133" y="6441"/>
                    <a:pt x="10978" y="6441"/>
                  </a:cubicBezTo>
                  <a:lnTo>
                    <a:pt x="4775" y="6441"/>
                  </a:lnTo>
                  <a:cubicBezTo>
                    <a:pt x="4108" y="6441"/>
                    <a:pt x="3489" y="6049"/>
                    <a:pt x="3227" y="5417"/>
                  </a:cubicBezTo>
                  <a:lnTo>
                    <a:pt x="2882" y="4453"/>
                  </a:lnTo>
                  <a:cubicBezTo>
                    <a:pt x="2863" y="4377"/>
                    <a:pt x="2791" y="4339"/>
                    <a:pt x="2720" y="4339"/>
                  </a:cubicBezTo>
                  <a:cubicBezTo>
                    <a:pt x="2702" y="4339"/>
                    <a:pt x="2684" y="4341"/>
                    <a:pt x="2668" y="4346"/>
                  </a:cubicBezTo>
                  <a:cubicBezTo>
                    <a:pt x="2573" y="4382"/>
                    <a:pt x="2525" y="4477"/>
                    <a:pt x="2561" y="4572"/>
                  </a:cubicBezTo>
                  <a:cubicBezTo>
                    <a:pt x="2846" y="5275"/>
                    <a:pt x="2846" y="5596"/>
                    <a:pt x="3180" y="6013"/>
                  </a:cubicBezTo>
                  <a:lnTo>
                    <a:pt x="2799" y="6560"/>
                  </a:lnTo>
                  <a:cubicBezTo>
                    <a:pt x="2215" y="7394"/>
                    <a:pt x="2715" y="8549"/>
                    <a:pt x="3716" y="8680"/>
                  </a:cubicBezTo>
                  <a:cubicBezTo>
                    <a:pt x="2918" y="9418"/>
                    <a:pt x="3442" y="10787"/>
                    <a:pt x="4549" y="10787"/>
                  </a:cubicBezTo>
                  <a:cubicBezTo>
                    <a:pt x="5656" y="10787"/>
                    <a:pt x="6168" y="9454"/>
                    <a:pt x="5394" y="8692"/>
                  </a:cubicBezTo>
                  <a:lnTo>
                    <a:pt x="7871" y="8692"/>
                  </a:lnTo>
                  <a:cubicBezTo>
                    <a:pt x="7085" y="9454"/>
                    <a:pt x="7621" y="10787"/>
                    <a:pt x="8716" y="10787"/>
                  </a:cubicBezTo>
                  <a:cubicBezTo>
                    <a:pt x="9823" y="10787"/>
                    <a:pt x="10335" y="9454"/>
                    <a:pt x="9562" y="8692"/>
                  </a:cubicBezTo>
                  <a:lnTo>
                    <a:pt x="9788" y="8692"/>
                  </a:lnTo>
                  <a:cubicBezTo>
                    <a:pt x="10133" y="8692"/>
                    <a:pt x="10419" y="8406"/>
                    <a:pt x="10419" y="8073"/>
                  </a:cubicBezTo>
                  <a:cubicBezTo>
                    <a:pt x="10419" y="7727"/>
                    <a:pt x="10133" y="7442"/>
                    <a:pt x="9788" y="7442"/>
                  </a:cubicBezTo>
                  <a:lnTo>
                    <a:pt x="8228" y="7442"/>
                  </a:lnTo>
                  <a:cubicBezTo>
                    <a:pt x="8133" y="7442"/>
                    <a:pt x="8061" y="7513"/>
                    <a:pt x="8061" y="7608"/>
                  </a:cubicBezTo>
                  <a:cubicBezTo>
                    <a:pt x="8061" y="7692"/>
                    <a:pt x="8133" y="7775"/>
                    <a:pt x="8228" y="7775"/>
                  </a:cubicBezTo>
                  <a:lnTo>
                    <a:pt x="9788" y="7775"/>
                  </a:lnTo>
                  <a:cubicBezTo>
                    <a:pt x="9954" y="7775"/>
                    <a:pt x="10074" y="7906"/>
                    <a:pt x="10074" y="8049"/>
                  </a:cubicBezTo>
                  <a:cubicBezTo>
                    <a:pt x="10074" y="8215"/>
                    <a:pt x="9943" y="8335"/>
                    <a:pt x="9788" y="8335"/>
                  </a:cubicBezTo>
                  <a:lnTo>
                    <a:pt x="3930" y="8335"/>
                  </a:lnTo>
                  <a:cubicBezTo>
                    <a:pt x="3108" y="8335"/>
                    <a:pt x="2620" y="7418"/>
                    <a:pt x="3096" y="6739"/>
                  </a:cubicBezTo>
                  <a:lnTo>
                    <a:pt x="3442" y="6251"/>
                  </a:lnTo>
                  <a:cubicBezTo>
                    <a:pt x="3573" y="6382"/>
                    <a:pt x="3739" y="6489"/>
                    <a:pt x="3906" y="6560"/>
                  </a:cubicBezTo>
                  <a:lnTo>
                    <a:pt x="3573" y="7072"/>
                  </a:lnTo>
                  <a:cubicBezTo>
                    <a:pt x="3358" y="7370"/>
                    <a:pt x="3573" y="7775"/>
                    <a:pt x="3942" y="7775"/>
                  </a:cubicBezTo>
                  <a:lnTo>
                    <a:pt x="7609" y="7775"/>
                  </a:lnTo>
                  <a:cubicBezTo>
                    <a:pt x="7692" y="7775"/>
                    <a:pt x="7764" y="7692"/>
                    <a:pt x="7764" y="7608"/>
                  </a:cubicBezTo>
                  <a:cubicBezTo>
                    <a:pt x="7764" y="7513"/>
                    <a:pt x="7692" y="7442"/>
                    <a:pt x="7609" y="7442"/>
                  </a:cubicBezTo>
                  <a:lnTo>
                    <a:pt x="3942" y="7442"/>
                  </a:lnTo>
                  <a:cubicBezTo>
                    <a:pt x="3847" y="7442"/>
                    <a:pt x="3811" y="7334"/>
                    <a:pt x="3847" y="7263"/>
                  </a:cubicBezTo>
                  <a:lnTo>
                    <a:pt x="4251" y="6703"/>
                  </a:lnTo>
                  <a:cubicBezTo>
                    <a:pt x="4465" y="6762"/>
                    <a:pt x="4535" y="6775"/>
                    <a:pt x="5134" y="6775"/>
                  </a:cubicBezTo>
                  <a:cubicBezTo>
                    <a:pt x="5630" y="6775"/>
                    <a:pt x="6490" y="6766"/>
                    <a:pt x="8097" y="6766"/>
                  </a:cubicBezTo>
                  <a:cubicBezTo>
                    <a:pt x="8881" y="6766"/>
                    <a:pt x="9842" y="6768"/>
                    <a:pt x="11026" y="6775"/>
                  </a:cubicBezTo>
                  <a:cubicBezTo>
                    <a:pt x="11371" y="6775"/>
                    <a:pt x="11645" y="6489"/>
                    <a:pt x="11645" y="6144"/>
                  </a:cubicBezTo>
                  <a:cubicBezTo>
                    <a:pt x="11598" y="5810"/>
                    <a:pt x="11312" y="5525"/>
                    <a:pt x="10966" y="5525"/>
                  </a:cubicBezTo>
                  <a:lnTo>
                    <a:pt x="10788" y="5525"/>
                  </a:lnTo>
                  <a:lnTo>
                    <a:pt x="11598" y="2048"/>
                  </a:lnTo>
                  <a:cubicBezTo>
                    <a:pt x="11740" y="1393"/>
                    <a:pt x="11252" y="762"/>
                    <a:pt x="10562" y="762"/>
                  </a:cubicBezTo>
                  <a:lnTo>
                    <a:pt x="7252" y="762"/>
                  </a:lnTo>
                  <a:cubicBezTo>
                    <a:pt x="7156" y="762"/>
                    <a:pt x="7085" y="834"/>
                    <a:pt x="7085" y="929"/>
                  </a:cubicBezTo>
                  <a:cubicBezTo>
                    <a:pt x="7085" y="1012"/>
                    <a:pt x="7156" y="1096"/>
                    <a:pt x="7252" y="1096"/>
                  </a:cubicBezTo>
                  <a:lnTo>
                    <a:pt x="10562" y="1096"/>
                  </a:lnTo>
                  <a:cubicBezTo>
                    <a:pt x="11026" y="1096"/>
                    <a:pt x="11359" y="1524"/>
                    <a:pt x="11252" y="1953"/>
                  </a:cubicBezTo>
                  <a:lnTo>
                    <a:pt x="10431" y="5525"/>
                  </a:lnTo>
                  <a:lnTo>
                    <a:pt x="9847" y="5525"/>
                  </a:lnTo>
                  <a:cubicBezTo>
                    <a:pt x="9943" y="5144"/>
                    <a:pt x="10585" y="2369"/>
                    <a:pt x="10705" y="1869"/>
                  </a:cubicBezTo>
                  <a:cubicBezTo>
                    <a:pt x="10728" y="1762"/>
                    <a:pt x="10645" y="1655"/>
                    <a:pt x="10538" y="1655"/>
                  </a:cubicBezTo>
                  <a:lnTo>
                    <a:pt x="2858" y="1655"/>
                  </a:lnTo>
                  <a:lnTo>
                    <a:pt x="2668" y="1096"/>
                  </a:lnTo>
                  <a:lnTo>
                    <a:pt x="6621" y="1096"/>
                  </a:lnTo>
                  <a:cubicBezTo>
                    <a:pt x="6716" y="1096"/>
                    <a:pt x="6787" y="1012"/>
                    <a:pt x="6787" y="929"/>
                  </a:cubicBezTo>
                  <a:cubicBezTo>
                    <a:pt x="6787" y="834"/>
                    <a:pt x="6716" y="762"/>
                    <a:pt x="6621" y="762"/>
                  </a:cubicBezTo>
                  <a:lnTo>
                    <a:pt x="2549" y="762"/>
                  </a:lnTo>
                  <a:cubicBezTo>
                    <a:pt x="2394" y="334"/>
                    <a:pt x="1965" y="0"/>
                    <a:pt x="144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189000" lIns="189000" spcFirstLastPara="1" rIns="189000" wrap="square" tIns="1890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0" name="Google Shape;280;p32"/>
          <p:cNvGrpSpPr/>
          <p:nvPr/>
        </p:nvGrpSpPr>
        <p:grpSpPr>
          <a:xfrm>
            <a:off x="6974478" y="1424643"/>
            <a:ext cx="654184" cy="810792"/>
            <a:chOff x="3122257" y="1508594"/>
            <a:chExt cx="294850" cy="349434"/>
          </a:xfrm>
        </p:grpSpPr>
        <p:sp>
          <p:nvSpPr>
            <p:cNvPr id="281" name="Google Shape;281;p32"/>
            <p:cNvSpPr/>
            <p:nvPr/>
          </p:nvSpPr>
          <p:spPr>
            <a:xfrm>
              <a:off x="3226110" y="1659042"/>
              <a:ext cx="87557" cy="29568"/>
            </a:xfrm>
            <a:custGeom>
              <a:rect b="b" l="l" r="r" t="t"/>
              <a:pathLst>
                <a:path extrusionOk="0" h="929" w="2751">
                  <a:moveTo>
                    <a:pt x="1099" y="0"/>
                  </a:moveTo>
                  <a:cubicBezTo>
                    <a:pt x="771" y="0"/>
                    <a:pt x="476" y="33"/>
                    <a:pt x="286" y="60"/>
                  </a:cubicBezTo>
                  <a:cubicBezTo>
                    <a:pt x="119" y="96"/>
                    <a:pt x="0" y="227"/>
                    <a:pt x="0" y="393"/>
                  </a:cubicBezTo>
                  <a:lnTo>
                    <a:pt x="0" y="762"/>
                  </a:lnTo>
                  <a:cubicBezTo>
                    <a:pt x="0" y="846"/>
                    <a:pt x="72" y="929"/>
                    <a:pt x="167" y="929"/>
                  </a:cubicBezTo>
                  <a:cubicBezTo>
                    <a:pt x="250" y="929"/>
                    <a:pt x="322" y="846"/>
                    <a:pt x="322" y="762"/>
                  </a:cubicBezTo>
                  <a:lnTo>
                    <a:pt x="322" y="393"/>
                  </a:lnTo>
                  <a:cubicBezTo>
                    <a:pt x="322" y="393"/>
                    <a:pt x="322" y="369"/>
                    <a:pt x="345" y="369"/>
                  </a:cubicBezTo>
                  <a:cubicBezTo>
                    <a:pt x="509" y="350"/>
                    <a:pt x="813" y="315"/>
                    <a:pt x="1144" y="315"/>
                  </a:cubicBezTo>
                  <a:cubicBezTo>
                    <a:pt x="1222" y="315"/>
                    <a:pt x="1302" y="317"/>
                    <a:pt x="1381" y="322"/>
                  </a:cubicBezTo>
                  <a:cubicBezTo>
                    <a:pt x="1893" y="358"/>
                    <a:pt x="2250" y="488"/>
                    <a:pt x="2465" y="703"/>
                  </a:cubicBezTo>
                  <a:cubicBezTo>
                    <a:pt x="2494" y="733"/>
                    <a:pt x="2536" y="747"/>
                    <a:pt x="2578" y="747"/>
                  </a:cubicBezTo>
                  <a:cubicBezTo>
                    <a:pt x="2619" y="747"/>
                    <a:pt x="2661" y="733"/>
                    <a:pt x="2691" y="703"/>
                  </a:cubicBezTo>
                  <a:cubicBezTo>
                    <a:pt x="2750" y="643"/>
                    <a:pt x="2750" y="536"/>
                    <a:pt x="2679" y="477"/>
                  </a:cubicBezTo>
                  <a:cubicBezTo>
                    <a:pt x="2297" y="95"/>
                    <a:pt x="1652" y="0"/>
                    <a:pt x="10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202850" lIns="202850" spcFirstLastPara="1" rIns="202850" wrap="square" tIns="20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3171144" y="1612033"/>
              <a:ext cx="196694" cy="245613"/>
            </a:xfrm>
            <a:custGeom>
              <a:rect b="b" l="l" r="r" t="t"/>
              <a:pathLst>
                <a:path extrusionOk="0" h="7717" w="6180">
                  <a:moveTo>
                    <a:pt x="4835" y="334"/>
                  </a:moveTo>
                  <a:lnTo>
                    <a:pt x="4835" y="1894"/>
                  </a:lnTo>
                  <a:cubicBezTo>
                    <a:pt x="4835" y="2132"/>
                    <a:pt x="4775" y="2358"/>
                    <a:pt x="4692" y="2561"/>
                  </a:cubicBezTo>
                  <a:cubicBezTo>
                    <a:pt x="4668" y="2585"/>
                    <a:pt x="4668" y="2608"/>
                    <a:pt x="4668" y="2644"/>
                  </a:cubicBezTo>
                  <a:lnTo>
                    <a:pt x="4668" y="3097"/>
                  </a:lnTo>
                  <a:cubicBezTo>
                    <a:pt x="4668" y="3537"/>
                    <a:pt x="4489" y="3930"/>
                    <a:pt x="4180" y="4228"/>
                  </a:cubicBezTo>
                  <a:cubicBezTo>
                    <a:pt x="3900" y="4497"/>
                    <a:pt x="3532" y="4649"/>
                    <a:pt x="3129" y="4649"/>
                  </a:cubicBezTo>
                  <a:cubicBezTo>
                    <a:pt x="3087" y="4649"/>
                    <a:pt x="3044" y="4648"/>
                    <a:pt x="3001" y="4644"/>
                  </a:cubicBezTo>
                  <a:cubicBezTo>
                    <a:pt x="2168" y="4597"/>
                    <a:pt x="1537" y="3894"/>
                    <a:pt x="1537" y="3037"/>
                  </a:cubicBezTo>
                  <a:lnTo>
                    <a:pt x="1537" y="2644"/>
                  </a:lnTo>
                  <a:cubicBezTo>
                    <a:pt x="1537" y="2608"/>
                    <a:pt x="1537" y="2597"/>
                    <a:pt x="1513" y="2561"/>
                  </a:cubicBezTo>
                  <a:cubicBezTo>
                    <a:pt x="1418" y="2358"/>
                    <a:pt x="1370" y="2120"/>
                    <a:pt x="1370" y="1894"/>
                  </a:cubicBezTo>
                  <a:lnTo>
                    <a:pt x="1370" y="1549"/>
                  </a:lnTo>
                  <a:cubicBezTo>
                    <a:pt x="1370" y="882"/>
                    <a:pt x="1918" y="334"/>
                    <a:pt x="2584" y="334"/>
                  </a:cubicBezTo>
                  <a:close/>
                  <a:moveTo>
                    <a:pt x="3954" y="4763"/>
                  </a:moveTo>
                  <a:lnTo>
                    <a:pt x="3954" y="5061"/>
                  </a:lnTo>
                  <a:lnTo>
                    <a:pt x="3096" y="5656"/>
                  </a:lnTo>
                  <a:lnTo>
                    <a:pt x="2215" y="5061"/>
                  </a:lnTo>
                  <a:lnTo>
                    <a:pt x="2215" y="4763"/>
                  </a:lnTo>
                  <a:cubicBezTo>
                    <a:pt x="2441" y="4883"/>
                    <a:pt x="2691" y="4966"/>
                    <a:pt x="2965" y="4978"/>
                  </a:cubicBezTo>
                  <a:lnTo>
                    <a:pt x="3096" y="4978"/>
                  </a:lnTo>
                  <a:cubicBezTo>
                    <a:pt x="3406" y="4978"/>
                    <a:pt x="3704" y="4894"/>
                    <a:pt x="3954" y="4763"/>
                  </a:cubicBezTo>
                  <a:close/>
                  <a:moveTo>
                    <a:pt x="2084" y="5359"/>
                  </a:moveTo>
                  <a:lnTo>
                    <a:pt x="2846" y="5883"/>
                  </a:lnTo>
                  <a:lnTo>
                    <a:pt x="2441" y="6276"/>
                  </a:lnTo>
                  <a:lnTo>
                    <a:pt x="2430" y="6276"/>
                  </a:lnTo>
                  <a:lnTo>
                    <a:pt x="1918" y="5525"/>
                  </a:lnTo>
                  <a:lnTo>
                    <a:pt x="2084" y="5359"/>
                  </a:lnTo>
                  <a:close/>
                  <a:moveTo>
                    <a:pt x="4108" y="5347"/>
                  </a:moveTo>
                  <a:lnTo>
                    <a:pt x="4275" y="5514"/>
                  </a:lnTo>
                  <a:lnTo>
                    <a:pt x="3763" y="6276"/>
                  </a:lnTo>
                  <a:lnTo>
                    <a:pt x="3751" y="6276"/>
                  </a:lnTo>
                  <a:lnTo>
                    <a:pt x="3346" y="5871"/>
                  </a:lnTo>
                  <a:lnTo>
                    <a:pt x="4108" y="5347"/>
                  </a:lnTo>
                  <a:close/>
                  <a:moveTo>
                    <a:pt x="2572" y="1"/>
                  </a:moveTo>
                  <a:cubicBezTo>
                    <a:pt x="1727" y="1"/>
                    <a:pt x="1037" y="692"/>
                    <a:pt x="1037" y="1537"/>
                  </a:cubicBezTo>
                  <a:lnTo>
                    <a:pt x="1037" y="1882"/>
                  </a:lnTo>
                  <a:cubicBezTo>
                    <a:pt x="1037" y="2144"/>
                    <a:pt x="1096" y="2418"/>
                    <a:pt x="1215" y="2668"/>
                  </a:cubicBezTo>
                  <a:lnTo>
                    <a:pt x="1215" y="3025"/>
                  </a:lnTo>
                  <a:cubicBezTo>
                    <a:pt x="1215" y="3620"/>
                    <a:pt x="1489" y="4168"/>
                    <a:pt x="1906" y="4525"/>
                  </a:cubicBezTo>
                  <a:lnTo>
                    <a:pt x="1906" y="5061"/>
                  </a:lnTo>
                  <a:lnTo>
                    <a:pt x="1608" y="5383"/>
                  </a:lnTo>
                  <a:cubicBezTo>
                    <a:pt x="1572" y="5406"/>
                    <a:pt x="1560" y="5454"/>
                    <a:pt x="1560" y="5502"/>
                  </a:cubicBezTo>
                  <a:lnTo>
                    <a:pt x="560" y="5859"/>
                  </a:lnTo>
                  <a:cubicBezTo>
                    <a:pt x="239" y="5978"/>
                    <a:pt x="1" y="6299"/>
                    <a:pt x="1" y="6657"/>
                  </a:cubicBezTo>
                  <a:lnTo>
                    <a:pt x="1" y="7549"/>
                  </a:lnTo>
                  <a:cubicBezTo>
                    <a:pt x="1" y="7645"/>
                    <a:pt x="72" y="7716"/>
                    <a:pt x="167" y="7716"/>
                  </a:cubicBezTo>
                  <a:cubicBezTo>
                    <a:pt x="251" y="7716"/>
                    <a:pt x="322" y="7645"/>
                    <a:pt x="322" y="7549"/>
                  </a:cubicBezTo>
                  <a:lnTo>
                    <a:pt x="322" y="6657"/>
                  </a:lnTo>
                  <a:cubicBezTo>
                    <a:pt x="322" y="6430"/>
                    <a:pt x="465" y="6240"/>
                    <a:pt x="667" y="6168"/>
                  </a:cubicBezTo>
                  <a:lnTo>
                    <a:pt x="1715" y="5775"/>
                  </a:lnTo>
                  <a:lnTo>
                    <a:pt x="2144" y="6430"/>
                  </a:lnTo>
                  <a:cubicBezTo>
                    <a:pt x="2203" y="6526"/>
                    <a:pt x="2287" y="6561"/>
                    <a:pt x="2382" y="6585"/>
                  </a:cubicBezTo>
                  <a:lnTo>
                    <a:pt x="2406" y="6585"/>
                  </a:lnTo>
                  <a:cubicBezTo>
                    <a:pt x="2501" y="6585"/>
                    <a:pt x="2584" y="6549"/>
                    <a:pt x="2644" y="6478"/>
                  </a:cubicBezTo>
                  <a:lnTo>
                    <a:pt x="2918" y="6204"/>
                  </a:lnTo>
                  <a:lnTo>
                    <a:pt x="2918" y="7549"/>
                  </a:lnTo>
                  <a:cubicBezTo>
                    <a:pt x="2918" y="7633"/>
                    <a:pt x="2989" y="7716"/>
                    <a:pt x="3084" y="7716"/>
                  </a:cubicBezTo>
                  <a:cubicBezTo>
                    <a:pt x="3168" y="7716"/>
                    <a:pt x="3239" y="7633"/>
                    <a:pt x="3239" y="7549"/>
                  </a:cubicBezTo>
                  <a:lnTo>
                    <a:pt x="3239" y="6204"/>
                  </a:lnTo>
                  <a:lnTo>
                    <a:pt x="3513" y="6478"/>
                  </a:lnTo>
                  <a:cubicBezTo>
                    <a:pt x="3573" y="6537"/>
                    <a:pt x="3656" y="6585"/>
                    <a:pt x="3751" y="6585"/>
                  </a:cubicBezTo>
                  <a:lnTo>
                    <a:pt x="3775" y="6585"/>
                  </a:lnTo>
                  <a:cubicBezTo>
                    <a:pt x="3882" y="6561"/>
                    <a:pt x="3977" y="6526"/>
                    <a:pt x="4013" y="6430"/>
                  </a:cubicBezTo>
                  <a:lnTo>
                    <a:pt x="4454" y="5775"/>
                  </a:lnTo>
                  <a:lnTo>
                    <a:pt x="5489" y="6168"/>
                  </a:lnTo>
                  <a:cubicBezTo>
                    <a:pt x="5704" y="6240"/>
                    <a:pt x="5835" y="6430"/>
                    <a:pt x="5835" y="6657"/>
                  </a:cubicBezTo>
                  <a:lnTo>
                    <a:pt x="5835" y="7549"/>
                  </a:lnTo>
                  <a:cubicBezTo>
                    <a:pt x="5835" y="7645"/>
                    <a:pt x="5906" y="7716"/>
                    <a:pt x="6001" y="7716"/>
                  </a:cubicBezTo>
                  <a:cubicBezTo>
                    <a:pt x="6085" y="7716"/>
                    <a:pt x="6156" y="7645"/>
                    <a:pt x="6156" y="7549"/>
                  </a:cubicBezTo>
                  <a:lnTo>
                    <a:pt x="6156" y="6657"/>
                  </a:lnTo>
                  <a:cubicBezTo>
                    <a:pt x="6180" y="6311"/>
                    <a:pt x="5954" y="6002"/>
                    <a:pt x="5620" y="5883"/>
                  </a:cubicBezTo>
                  <a:lnTo>
                    <a:pt x="4632" y="5525"/>
                  </a:lnTo>
                  <a:cubicBezTo>
                    <a:pt x="4632" y="5478"/>
                    <a:pt x="4608" y="5442"/>
                    <a:pt x="4585" y="5406"/>
                  </a:cubicBezTo>
                  <a:lnTo>
                    <a:pt x="4287" y="5097"/>
                  </a:lnTo>
                  <a:lnTo>
                    <a:pt x="4287" y="4549"/>
                  </a:lnTo>
                  <a:cubicBezTo>
                    <a:pt x="4311" y="4513"/>
                    <a:pt x="4346" y="4490"/>
                    <a:pt x="4370" y="4466"/>
                  </a:cubicBezTo>
                  <a:cubicBezTo>
                    <a:pt x="4751" y="4109"/>
                    <a:pt x="4966" y="3620"/>
                    <a:pt x="4966" y="3097"/>
                  </a:cubicBezTo>
                  <a:lnTo>
                    <a:pt x="4966" y="2680"/>
                  </a:lnTo>
                  <a:cubicBezTo>
                    <a:pt x="5085" y="2430"/>
                    <a:pt x="5144" y="2180"/>
                    <a:pt x="5144" y="1894"/>
                  </a:cubicBezTo>
                  <a:lnTo>
                    <a:pt x="5144" y="168"/>
                  </a:lnTo>
                  <a:cubicBezTo>
                    <a:pt x="5144" y="72"/>
                    <a:pt x="5073" y="1"/>
                    <a:pt x="498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202850" lIns="202850" spcFirstLastPara="1" rIns="202850" wrap="square" tIns="20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3204117" y="1836767"/>
              <a:ext cx="10630" cy="21261"/>
            </a:xfrm>
            <a:custGeom>
              <a:rect b="b" l="l" r="r" t="t"/>
              <a:pathLst>
                <a:path extrusionOk="0" h="668" w="334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84" y="667"/>
                    <a:pt x="167" y="667"/>
                  </a:cubicBezTo>
                  <a:cubicBezTo>
                    <a:pt x="262" y="667"/>
                    <a:pt x="334" y="596"/>
                    <a:pt x="334" y="500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202850" lIns="202850" spcFirstLastPara="1" rIns="202850" wrap="square" tIns="20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3324616" y="1836767"/>
              <a:ext cx="10280" cy="21261"/>
            </a:xfrm>
            <a:custGeom>
              <a:rect b="b" l="l" r="r" t="t"/>
              <a:pathLst>
                <a:path extrusionOk="0" h="668" w="323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72" y="667"/>
                    <a:pt x="167" y="667"/>
                  </a:cubicBezTo>
                  <a:cubicBezTo>
                    <a:pt x="251" y="667"/>
                    <a:pt x="322" y="596"/>
                    <a:pt x="322" y="500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202850" lIns="202850" spcFirstLastPara="1" rIns="202850" wrap="square" tIns="20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3122257" y="1508594"/>
              <a:ext cx="294850" cy="278554"/>
            </a:xfrm>
            <a:custGeom>
              <a:rect b="b" l="l" r="r" t="t"/>
              <a:pathLst>
                <a:path extrusionOk="0" h="8752" w="9264">
                  <a:moveTo>
                    <a:pt x="3096" y="584"/>
                  </a:moveTo>
                  <a:lnTo>
                    <a:pt x="3096" y="584"/>
                  </a:lnTo>
                  <a:cubicBezTo>
                    <a:pt x="2858" y="798"/>
                    <a:pt x="2620" y="1060"/>
                    <a:pt x="2430" y="1382"/>
                  </a:cubicBezTo>
                  <a:cubicBezTo>
                    <a:pt x="2299" y="1584"/>
                    <a:pt x="2156" y="1810"/>
                    <a:pt x="2061" y="2048"/>
                  </a:cubicBezTo>
                  <a:lnTo>
                    <a:pt x="1168" y="2048"/>
                  </a:lnTo>
                  <a:cubicBezTo>
                    <a:pt x="1656" y="1394"/>
                    <a:pt x="2322" y="882"/>
                    <a:pt x="3096" y="584"/>
                  </a:cubicBezTo>
                  <a:close/>
                  <a:moveTo>
                    <a:pt x="4466" y="310"/>
                  </a:moveTo>
                  <a:lnTo>
                    <a:pt x="4466" y="2048"/>
                  </a:lnTo>
                  <a:lnTo>
                    <a:pt x="2418" y="2048"/>
                  </a:lnTo>
                  <a:cubicBezTo>
                    <a:pt x="2894" y="1048"/>
                    <a:pt x="3632" y="382"/>
                    <a:pt x="4466" y="310"/>
                  </a:cubicBezTo>
                  <a:close/>
                  <a:moveTo>
                    <a:pt x="4799" y="310"/>
                  </a:moveTo>
                  <a:cubicBezTo>
                    <a:pt x="5644" y="382"/>
                    <a:pt x="6371" y="1048"/>
                    <a:pt x="6847" y="2048"/>
                  </a:cubicBezTo>
                  <a:lnTo>
                    <a:pt x="4799" y="2048"/>
                  </a:lnTo>
                  <a:lnTo>
                    <a:pt x="4799" y="310"/>
                  </a:lnTo>
                  <a:close/>
                  <a:moveTo>
                    <a:pt x="6168" y="608"/>
                  </a:moveTo>
                  <a:cubicBezTo>
                    <a:pt x="6942" y="905"/>
                    <a:pt x="7609" y="1405"/>
                    <a:pt x="8097" y="2060"/>
                  </a:cubicBezTo>
                  <a:lnTo>
                    <a:pt x="7204" y="2060"/>
                  </a:lnTo>
                  <a:cubicBezTo>
                    <a:pt x="7097" y="1810"/>
                    <a:pt x="6966" y="1584"/>
                    <a:pt x="6835" y="1382"/>
                  </a:cubicBezTo>
                  <a:cubicBezTo>
                    <a:pt x="6621" y="1072"/>
                    <a:pt x="6406" y="810"/>
                    <a:pt x="6168" y="608"/>
                  </a:cubicBezTo>
                  <a:close/>
                  <a:moveTo>
                    <a:pt x="1941" y="2382"/>
                  </a:moveTo>
                  <a:cubicBezTo>
                    <a:pt x="1703" y="3013"/>
                    <a:pt x="1560" y="3715"/>
                    <a:pt x="1549" y="4465"/>
                  </a:cubicBezTo>
                  <a:lnTo>
                    <a:pt x="322" y="4465"/>
                  </a:lnTo>
                  <a:cubicBezTo>
                    <a:pt x="358" y="3703"/>
                    <a:pt x="584" y="2989"/>
                    <a:pt x="953" y="2382"/>
                  </a:cubicBezTo>
                  <a:close/>
                  <a:moveTo>
                    <a:pt x="8323" y="2382"/>
                  </a:moveTo>
                  <a:cubicBezTo>
                    <a:pt x="8692" y="2989"/>
                    <a:pt x="8919" y="3703"/>
                    <a:pt x="8942" y="4465"/>
                  </a:cubicBezTo>
                  <a:lnTo>
                    <a:pt x="7728" y="4465"/>
                  </a:lnTo>
                  <a:cubicBezTo>
                    <a:pt x="7692" y="3715"/>
                    <a:pt x="7561" y="3013"/>
                    <a:pt x="7335" y="2382"/>
                  </a:cubicBezTo>
                  <a:close/>
                  <a:moveTo>
                    <a:pt x="1537" y="4787"/>
                  </a:moveTo>
                  <a:cubicBezTo>
                    <a:pt x="1560" y="5466"/>
                    <a:pt x="1668" y="6132"/>
                    <a:pt x="1882" y="6739"/>
                  </a:cubicBezTo>
                  <a:lnTo>
                    <a:pt x="1918" y="6870"/>
                  </a:lnTo>
                  <a:lnTo>
                    <a:pt x="941" y="6870"/>
                  </a:lnTo>
                  <a:cubicBezTo>
                    <a:pt x="572" y="6239"/>
                    <a:pt x="346" y="5525"/>
                    <a:pt x="310" y="4787"/>
                  </a:cubicBezTo>
                  <a:close/>
                  <a:moveTo>
                    <a:pt x="8919" y="4787"/>
                  </a:moveTo>
                  <a:cubicBezTo>
                    <a:pt x="8919" y="5501"/>
                    <a:pt x="8704" y="6204"/>
                    <a:pt x="8347" y="6811"/>
                  </a:cubicBezTo>
                  <a:cubicBezTo>
                    <a:pt x="8335" y="6823"/>
                    <a:pt x="8323" y="6859"/>
                    <a:pt x="8311" y="6870"/>
                  </a:cubicBezTo>
                  <a:lnTo>
                    <a:pt x="7323" y="6870"/>
                  </a:lnTo>
                  <a:lnTo>
                    <a:pt x="7371" y="6739"/>
                  </a:lnTo>
                  <a:cubicBezTo>
                    <a:pt x="7573" y="6120"/>
                    <a:pt x="7680" y="5466"/>
                    <a:pt x="7692" y="4787"/>
                  </a:cubicBezTo>
                  <a:close/>
                  <a:moveTo>
                    <a:pt x="4632" y="1"/>
                  </a:moveTo>
                  <a:cubicBezTo>
                    <a:pt x="3394" y="1"/>
                    <a:pt x="2239" y="477"/>
                    <a:pt x="1358" y="1346"/>
                  </a:cubicBezTo>
                  <a:cubicBezTo>
                    <a:pt x="477" y="2227"/>
                    <a:pt x="1" y="3382"/>
                    <a:pt x="1" y="4620"/>
                  </a:cubicBezTo>
                  <a:cubicBezTo>
                    <a:pt x="1" y="6358"/>
                    <a:pt x="953" y="7930"/>
                    <a:pt x="2501" y="8728"/>
                  </a:cubicBezTo>
                  <a:cubicBezTo>
                    <a:pt x="2537" y="8752"/>
                    <a:pt x="2549" y="8752"/>
                    <a:pt x="2573" y="8752"/>
                  </a:cubicBezTo>
                  <a:cubicBezTo>
                    <a:pt x="2632" y="8752"/>
                    <a:pt x="2692" y="8716"/>
                    <a:pt x="2727" y="8656"/>
                  </a:cubicBezTo>
                  <a:cubicBezTo>
                    <a:pt x="2775" y="8585"/>
                    <a:pt x="2739" y="8478"/>
                    <a:pt x="2656" y="8430"/>
                  </a:cubicBezTo>
                  <a:cubicBezTo>
                    <a:pt x="2061" y="8121"/>
                    <a:pt x="1560" y="7692"/>
                    <a:pt x="1179" y="7180"/>
                  </a:cubicBezTo>
                  <a:lnTo>
                    <a:pt x="2072" y="7180"/>
                  </a:lnTo>
                  <a:cubicBezTo>
                    <a:pt x="2263" y="7632"/>
                    <a:pt x="2513" y="8013"/>
                    <a:pt x="2799" y="8335"/>
                  </a:cubicBezTo>
                  <a:cubicBezTo>
                    <a:pt x="2831" y="8368"/>
                    <a:pt x="2879" y="8386"/>
                    <a:pt x="2924" y="8386"/>
                  </a:cubicBezTo>
                  <a:cubicBezTo>
                    <a:pt x="2962" y="8386"/>
                    <a:pt x="2998" y="8374"/>
                    <a:pt x="3025" y="8347"/>
                  </a:cubicBezTo>
                  <a:cubicBezTo>
                    <a:pt x="3084" y="8287"/>
                    <a:pt x="3096" y="8180"/>
                    <a:pt x="3037" y="8121"/>
                  </a:cubicBezTo>
                  <a:cubicBezTo>
                    <a:pt x="2799" y="7859"/>
                    <a:pt x="2596" y="7537"/>
                    <a:pt x="2430" y="7180"/>
                  </a:cubicBezTo>
                  <a:cubicBezTo>
                    <a:pt x="2501" y="7168"/>
                    <a:pt x="2561" y="7109"/>
                    <a:pt x="2561" y="7025"/>
                  </a:cubicBezTo>
                  <a:cubicBezTo>
                    <a:pt x="2561" y="6930"/>
                    <a:pt x="2489" y="6859"/>
                    <a:pt x="2394" y="6859"/>
                  </a:cubicBezTo>
                  <a:lnTo>
                    <a:pt x="2275" y="6859"/>
                  </a:lnTo>
                  <a:cubicBezTo>
                    <a:pt x="2025" y="6228"/>
                    <a:pt x="1894" y="5513"/>
                    <a:pt x="1882" y="4775"/>
                  </a:cubicBezTo>
                  <a:lnTo>
                    <a:pt x="2061" y="4775"/>
                  </a:lnTo>
                  <a:cubicBezTo>
                    <a:pt x="2144" y="4775"/>
                    <a:pt x="2215" y="4704"/>
                    <a:pt x="2215" y="4608"/>
                  </a:cubicBezTo>
                  <a:cubicBezTo>
                    <a:pt x="2215" y="4513"/>
                    <a:pt x="2144" y="4442"/>
                    <a:pt x="2061" y="4442"/>
                  </a:cubicBezTo>
                  <a:lnTo>
                    <a:pt x="1882" y="4442"/>
                  </a:lnTo>
                  <a:cubicBezTo>
                    <a:pt x="1894" y="3680"/>
                    <a:pt x="2037" y="2965"/>
                    <a:pt x="2275" y="2358"/>
                  </a:cubicBezTo>
                  <a:lnTo>
                    <a:pt x="4478" y="2358"/>
                  </a:lnTo>
                  <a:lnTo>
                    <a:pt x="4478" y="2715"/>
                  </a:lnTo>
                  <a:cubicBezTo>
                    <a:pt x="4478" y="2810"/>
                    <a:pt x="4561" y="2882"/>
                    <a:pt x="4644" y="2882"/>
                  </a:cubicBezTo>
                  <a:cubicBezTo>
                    <a:pt x="4739" y="2882"/>
                    <a:pt x="4811" y="2810"/>
                    <a:pt x="4811" y="2715"/>
                  </a:cubicBezTo>
                  <a:lnTo>
                    <a:pt x="4811" y="2358"/>
                  </a:lnTo>
                  <a:lnTo>
                    <a:pt x="7014" y="2358"/>
                  </a:lnTo>
                  <a:cubicBezTo>
                    <a:pt x="7252" y="2965"/>
                    <a:pt x="7395" y="3680"/>
                    <a:pt x="7418" y="4442"/>
                  </a:cubicBezTo>
                  <a:lnTo>
                    <a:pt x="7204" y="4442"/>
                  </a:lnTo>
                  <a:cubicBezTo>
                    <a:pt x="7121" y="4442"/>
                    <a:pt x="7037" y="4513"/>
                    <a:pt x="7037" y="4608"/>
                  </a:cubicBezTo>
                  <a:cubicBezTo>
                    <a:pt x="7037" y="4704"/>
                    <a:pt x="7121" y="4775"/>
                    <a:pt x="7204" y="4775"/>
                  </a:cubicBezTo>
                  <a:lnTo>
                    <a:pt x="7383" y="4775"/>
                  </a:lnTo>
                  <a:cubicBezTo>
                    <a:pt x="7371" y="5513"/>
                    <a:pt x="7216" y="6228"/>
                    <a:pt x="6978" y="6859"/>
                  </a:cubicBezTo>
                  <a:lnTo>
                    <a:pt x="6859" y="6859"/>
                  </a:lnTo>
                  <a:cubicBezTo>
                    <a:pt x="6775" y="6859"/>
                    <a:pt x="6704" y="6930"/>
                    <a:pt x="6704" y="7025"/>
                  </a:cubicBezTo>
                  <a:cubicBezTo>
                    <a:pt x="6704" y="7109"/>
                    <a:pt x="6764" y="7168"/>
                    <a:pt x="6835" y="7180"/>
                  </a:cubicBezTo>
                  <a:cubicBezTo>
                    <a:pt x="6668" y="7537"/>
                    <a:pt x="6466" y="7859"/>
                    <a:pt x="6228" y="8121"/>
                  </a:cubicBezTo>
                  <a:cubicBezTo>
                    <a:pt x="6168" y="8180"/>
                    <a:pt x="6168" y="8287"/>
                    <a:pt x="6240" y="8347"/>
                  </a:cubicBezTo>
                  <a:cubicBezTo>
                    <a:pt x="6263" y="8371"/>
                    <a:pt x="6311" y="8394"/>
                    <a:pt x="6347" y="8394"/>
                  </a:cubicBezTo>
                  <a:cubicBezTo>
                    <a:pt x="6383" y="8394"/>
                    <a:pt x="6430" y="8371"/>
                    <a:pt x="6466" y="8335"/>
                  </a:cubicBezTo>
                  <a:cubicBezTo>
                    <a:pt x="6740" y="8013"/>
                    <a:pt x="7002" y="7621"/>
                    <a:pt x="7192" y="7180"/>
                  </a:cubicBezTo>
                  <a:lnTo>
                    <a:pt x="8085" y="7180"/>
                  </a:lnTo>
                  <a:cubicBezTo>
                    <a:pt x="7728" y="7656"/>
                    <a:pt x="7299" y="8061"/>
                    <a:pt x="6775" y="8347"/>
                  </a:cubicBezTo>
                  <a:cubicBezTo>
                    <a:pt x="6704" y="8394"/>
                    <a:pt x="6668" y="8490"/>
                    <a:pt x="6716" y="8573"/>
                  </a:cubicBezTo>
                  <a:cubicBezTo>
                    <a:pt x="6749" y="8622"/>
                    <a:pt x="6804" y="8649"/>
                    <a:pt x="6863" y="8649"/>
                  </a:cubicBezTo>
                  <a:cubicBezTo>
                    <a:pt x="6889" y="8649"/>
                    <a:pt x="6916" y="8644"/>
                    <a:pt x="6942" y="8633"/>
                  </a:cubicBezTo>
                  <a:cubicBezTo>
                    <a:pt x="7621" y="8228"/>
                    <a:pt x="8204" y="7644"/>
                    <a:pt x="8621" y="6966"/>
                  </a:cubicBezTo>
                  <a:cubicBezTo>
                    <a:pt x="9038" y="6251"/>
                    <a:pt x="9264" y="5442"/>
                    <a:pt x="9264" y="4608"/>
                  </a:cubicBezTo>
                  <a:cubicBezTo>
                    <a:pt x="9264" y="3382"/>
                    <a:pt x="8788" y="2227"/>
                    <a:pt x="7907" y="1346"/>
                  </a:cubicBezTo>
                  <a:cubicBezTo>
                    <a:pt x="7025" y="477"/>
                    <a:pt x="5871" y="1"/>
                    <a:pt x="463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anchorCtr="0" anchor="ctr" bIns="202850" lIns="202850" spcFirstLastPara="1" rIns="202850" wrap="square" tIns="20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3"/>
          <p:cNvSpPr txBox="1"/>
          <p:nvPr>
            <p:ph idx="1" type="subTitle"/>
          </p:nvPr>
        </p:nvSpPr>
        <p:spPr>
          <a:xfrm flipH="1">
            <a:off x="146100" y="2650719"/>
            <a:ext cx="3168600" cy="8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highlight>
                  <a:srgbClr val="FFFFFF"/>
                </a:highlight>
                <a:latin typeface="Catamaran"/>
                <a:ea typeface="Catamaran"/>
                <a:cs typeface="Catamaran"/>
                <a:sym typeface="Catamaran"/>
              </a:rPr>
              <a:t>The USDA 2022 Census of Agriculture</a:t>
            </a:r>
            <a:r>
              <a:rPr lang="es">
                <a:highlight>
                  <a:srgbClr val="FFFFFF"/>
                </a:highlight>
                <a:latin typeface="Catamaran"/>
                <a:ea typeface="Catamaran"/>
                <a:cs typeface="Catamaran"/>
                <a:sym typeface="Catamaran"/>
              </a:rPr>
              <a:t> reported that </a:t>
            </a:r>
            <a:r>
              <a:rPr lang="es">
                <a:highlight>
                  <a:srgbClr val="FFFFFF"/>
                </a:highlight>
                <a:latin typeface="Catamaran"/>
                <a:ea typeface="Catamaran"/>
                <a:cs typeface="Catamaran"/>
                <a:sym typeface="Catamaran"/>
              </a:rPr>
              <a:t>producers sold $17.5 billion in food, including both unprocessed and processed (value-added) food, direct to consumers. [2]</a:t>
            </a:r>
            <a:endParaRPr/>
          </a:p>
        </p:txBody>
      </p:sp>
      <p:pic>
        <p:nvPicPr>
          <p:cNvPr id="291" name="Google Shape;291;p33"/>
          <p:cNvPicPr preferRelativeResize="0"/>
          <p:nvPr/>
        </p:nvPicPr>
        <p:blipFill rotWithShape="1">
          <a:blip r:embed="rId3">
            <a:alphaModFix/>
          </a:blip>
          <a:srcRect b="57481" l="0" r="0" t="0"/>
          <a:stretch/>
        </p:blipFill>
        <p:spPr>
          <a:xfrm>
            <a:off x="0" y="3532369"/>
            <a:ext cx="4600575" cy="13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3"/>
          <p:cNvPicPr preferRelativeResize="0"/>
          <p:nvPr/>
        </p:nvPicPr>
        <p:blipFill rotWithShape="1">
          <a:blip r:embed="rId4">
            <a:alphaModFix/>
          </a:blip>
          <a:srcRect b="28791" l="0" r="0" t="28791"/>
          <a:stretch/>
        </p:blipFill>
        <p:spPr>
          <a:xfrm>
            <a:off x="3314688" y="2152182"/>
            <a:ext cx="4600573" cy="130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3"/>
          <p:cNvPicPr preferRelativeResize="0"/>
          <p:nvPr/>
        </p:nvPicPr>
        <p:blipFill rotWithShape="1">
          <a:blip r:embed="rId5">
            <a:alphaModFix/>
          </a:blip>
          <a:srcRect b="28791" l="0" r="0" t="28791"/>
          <a:stretch/>
        </p:blipFill>
        <p:spPr>
          <a:xfrm>
            <a:off x="0" y="772019"/>
            <a:ext cx="4600573" cy="1303202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3"/>
          <p:cNvSpPr/>
          <p:nvPr/>
        </p:nvSpPr>
        <p:spPr>
          <a:xfrm>
            <a:off x="4600575" y="772019"/>
            <a:ext cx="2039700" cy="512100"/>
          </a:xfrm>
          <a:prstGeom prst="rect">
            <a:avLst/>
          </a:prstGeom>
          <a:solidFill>
            <a:srgbClr val="395E3D">
              <a:alpha val="734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3"/>
          <p:cNvSpPr txBox="1"/>
          <p:nvPr>
            <p:ph idx="6" type="ctrTitle"/>
          </p:nvPr>
        </p:nvSpPr>
        <p:spPr>
          <a:xfrm>
            <a:off x="146098" y="154975"/>
            <a:ext cx="34686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TAM/SAM/SOM</a:t>
            </a:r>
            <a:endParaRPr/>
          </a:p>
        </p:txBody>
      </p:sp>
      <p:sp>
        <p:nvSpPr>
          <p:cNvPr id="296" name="Google Shape;296;p33"/>
          <p:cNvSpPr/>
          <p:nvPr/>
        </p:nvSpPr>
        <p:spPr>
          <a:xfrm>
            <a:off x="4600725" y="3532369"/>
            <a:ext cx="2214900" cy="512100"/>
          </a:xfrm>
          <a:prstGeom prst="rect">
            <a:avLst/>
          </a:prstGeom>
          <a:solidFill>
            <a:srgbClr val="395E3D">
              <a:alpha val="734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3"/>
          <p:cNvSpPr/>
          <p:nvPr/>
        </p:nvSpPr>
        <p:spPr>
          <a:xfrm flipH="1">
            <a:off x="1044300" y="2152194"/>
            <a:ext cx="2270400" cy="512100"/>
          </a:xfrm>
          <a:prstGeom prst="rect">
            <a:avLst/>
          </a:prstGeom>
          <a:solidFill>
            <a:srgbClr val="395E3D">
              <a:alpha val="734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3"/>
          <p:cNvSpPr txBox="1"/>
          <p:nvPr>
            <p:ph type="ctrTitle"/>
          </p:nvPr>
        </p:nvSpPr>
        <p:spPr>
          <a:xfrm>
            <a:off x="1099800" y="2265819"/>
            <a:ext cx="2214900" cy="3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SAM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9" name="Google Shape;299;p33"/>
          <p:cNvSpPr txBox="1"/>
          <p:nvPr>
            <p:ph idx="2" type="subTitle"/>
          </p:nvPr>
        </p:nvSpPr>
        <p:spPr>
          <a:xfrm>
            <a:off x="4682000" y="1254219"/>
            <a:ext cx="2716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atamaran"/>
                <a:ea typeface="Catamaran"/>
                <a:cs typeface="Catamaran"/>
                <a:sym typeface="Catamaran"/>
              </a:rPr>
              <a:t>The U.S. Grocery Delivery market is anticipated to achieve revenue of $327.72 billion in 2025, with projections to reach $488.08 billion by 2030, growing at a CAGR of 8.29%. [1]</a:t>
            </a:r>
            <a:endParaRPr/>
          </a:p>
        </p:txBody>
      </p:sp>
      <p:sp>
        <p:nvSpPr>
          <p:cNvPr id="300" name="Google Shape;300;p33"/>
          <p:cNvSpPr txBox="1"/>
          <p:nvPr>
            <p:ph idx="3" type="ctrTitle"/>
          </p:nvPr>
        </p:nvSpPr>
        <p:spPr>
          <a:xfrm>
            <a:off x="4682003" y="896313"/>
            <a:ext cx="2619300" cy="3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TAM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1" name="Google Shape;301;p33"/>
          <p:cNvSpPr txBox="1"/>
          <p:nvPr>
            <p:ph idx="4" type="subTitle"/>
          </p:nvPr>
        </p:nvSpPr>
        <p:spPr>
          <a:xfrm>
            <a:off x="4682000" y="4020950"/>
            <a:ext cx="3380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Currently, Farmlink captures a tiny portion of the market with just $25M in revenue across 5 cities. Through our two pronged solution, we plan to pilot regional in 2 new cities, SF/San Jose and LA/San Diego, with a combined population of 6.3 million people. With this expansion and a tech stack revamp we plan to increase revenue to at least $115M.</a:t>
            </a:r>
            <a:endParaRPr/>
          </a:p>
        </p:txBody>
      </p:sp>
      <p:sp>
        <p:nvSpPr>
          <p:cNvPr id="302" name="Google Shape;302;p33"/>
          <p:cNvSpPr txBox="1"/>
          <p:nvPr>
            <p:ph idx="5" type="ctrTitle"/>
          </p:nvPr>
        </p:nvSpPr>
        <p:spPr>
          <a:xfrm>
            <a:off x="4682003" y="3668809"/>
            <a:ext cx="2475600" cy="3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SOM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descr="Fresh oranges in grocery store (Provided by Getty Images)" id="303" name="Google Shape;303;p33"/>
          <p:cNvPicPr preferRelativeResize="0"/>
          <p:nvPr/>
        </p:nvPicPr>
        <p:blipFill rotWithShape="1">
          <a:blip r:embed="rId6">
            <a:alphaModFix/>
          </a:blip>
          <a:srcRect b="0" l="0" r="0" t="57405"/>
          <a:stretch/>
        </p:blipFill>
        <p:spPr>
          <a:xfrm>
            <a:off x="25" y="772025"/>
            <a:ext cx="4600550" cy="1333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Organic Produce.jpg - Wikimedia Commons" id="304" name="Google Shape;304;p33"/>
          <p:cNvPicPr preferRelativeResize="0"/>
          <p:nvPr/>
        </p:nvPicPr>
        <p:blipFill rotWithShape="1">
          <a:blip r:embed="rId7">
            <a:alphaModFix/>
          </a:blip>
          <a:srcRect b="-4881" l="0" r="0" t="50885"/>
          <a:stretch/>
        </p:blipFill>
        <p:spPr>
          <a:xfrm>
            <a:off x="3314700" y="2171250"/>
            <a:ext cx="4600575" cy="1432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ppy farmers or gardeners working outdoors at community farm. (Provided by Getty Images)" id="305" name="Google Shape;305;p33"/>
          <p:cNvPicPr preferRelativeResize="0"/>
          <p:nvPr/>
        </p:nvPicPr>
        <p:blipFill rotWithShape="1">
          <a:blip r:embed="rId8">
            <a:alphaModFix/>
          </a:blip>
          <a:srcRect b="23490" l="0" r="0" t="34009"/>
          <a:stretch/>
        </p:blipFill>
        <p:spPr>
          <a:xfrm>
            <a:off x="25" y="3532331"/>
            <a:ext cx="4600550" cy="13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4"/>
          <p:cNvSpPr/>
          <p:nvPr/>
        </p:nvSpPr>
        <p:spPr>
          <a:xfrm>
            <a:off x="4284425" y="2782308"/>
            <a:ext cx="4642200" cy="1794000"/>
          </a:xfrm>
          <a:prstGeom prst="rect">
            <a:avLst/>
          </a:prstGeom>
          <a:solidFill>
            <a:schemeClr val="accent1">
              <a:alpha val="49100"/>
            </a:schemeClr>
          </a:solidFill>
          <a:ln>
            <a:noFill/>
          </a:ln>
        </p:spPr>
        <p:txBody>
          <a:bodyPr anchorCtr="0" anchor="ctr" bIns="73675" lIns="73675" spcFirstLastPara="1" rIns="73675" wrap="square" tIns="73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7"/>
          </a:p>
        </p:txBody>
      </p:sp>
      <p:sp>
        <p:nvSpPr>
          <p:cNvPr id="311" name="Google Shape;311;p34"/>
          <p:cNvSpPr/>
          <p:nvPr/>
        </p:nvSpPr>
        <p:spPr>
          <a:xfrm>
            <a:off x="4284425" y="1673263"/>
            <a:ext cx="4642200" cy="232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73675" lIns="73675" spcFirstLastPara="1" rIns="73675" wrap="square" tIns="73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7"/>
          </a:p>
        </p:txBody>
      </p:sp>
      <p:sp>
        <p:nvSpPr>
          <p:cNvPr id="312" name="Google Shape;312;p34"/>
          <p:cNvSpPr/>
          <p:nvPr/>
        </p:nvSpPr>
        <p:spPr>
          <a:xfrm>
            <a:off x="4284443" y="1673263"/>
            <a:ext cx="4642200" cy="1794000"/>
          </a:xfrm>
          <a:prstGeom prst="rect">
            <a:avLst/>
          </a:prstGeom>
          <a:solidFill>
            <a:schemeClr val="accent1">
              <a:alpha val="49100"/>
            </a:schemeClr>
          </a:solidFill>
          <a:ln>
            <a:noFill/>
          </a:ln>
        </p:spPr>
        <p:txBody>
          <a:bodyPr anchorCtr="0" anchor="ctr" bIns="73675" lIns="73675" spcFirstLastPara="1" rIns="73675" wrap="square" tIns="73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7"/>
          </a:p>
        </p:txBody>
      </p:sp>
      <p:sp>
        <p:nvSpPr>
          <p:cNvPr id="313" name="Google Shape;313;p34"/>
          <p:cNvSpPr/>
          <p:nvPr/>
        </p:nvSpPr>
        <p:spPr>
          <a:xfrm>
            <a:off x="4284443" y="1673263"/>
            <a:ext cx="720900" cy="2903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73675" lIns="73675" spcFirstLastPara="1" rIns="73675" wrap="square" tIns="73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7"/>
          </a:p>
        </p:txBody>
      </p:sp>
      <p:sp>
        <p:nvSpPr>
          <p:cNvPr id="314" name="Google Shape;314;p34"/>
          <p:cNvSpPr/>
          <p:nvPr/>
        </p:nvSpPr>
        <p:spPr>
          <a:xfrm>
            <a:off x="5005525" y="1673275"/>
            <a:ext cx="3921000" cy="1239300"/>
          </a:xfrm>
          <a:prstGeom prst="rect">
            <a:avLst/>
          </a:prstGeom>
          <a:solidFill>
            <a:schemeClr val="accent1">
              <a:alpha val="49100"/>
            </a:schemeClr>
          </a:solidFill>
          <a:ln>
            <a:noFill/>
          </a:ln>
        </p:spPr>
        <p:txBody>
          <a:bodyPr anchorCtr="0" anchor="ctr" bIns="73675" lIns="73675" spcFirstLastPara="1" rIns="73675" wrap="square" tIns="73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7"/>
          </a:p>
        </p:txBody>
      </p:sp>
      <p:sp>
        <p:nvSpPr>
          <p:cNvPr id="315" name="Google Shape;315;p34"/>
          <p:cNvSpPr txBox="1"/>
          <p:nvPr>
            <p:ph type="ctrTitle"/>
          </p:nvPr>
        </p:nvSpPr>
        <p:spPr>
          <a:xfrm>
            <a:off x="163075" y="198700"/>
            <a:ext cx="43179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MARKET ANALYSIS</a:t>
            </a:r>
            <a:endParaRPr/>
          </a:p>
        </p:txBody>
      </p:sp>
      <p:graphicFrame>
        <p:nvGraphicFramePr>
          <p:cNvPr id="316" name="Google Shape;316;p34"/>
          <p:cNvGraphicFramePr/>
          <p:nvPr/>
        </p:nvGraphicFramePr>
        <p:xfrm>
          <a:off x="4351825" y="6463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{9E1C749D-0BEB-42E6-B2CA-FB97B3A8C665}</a:tableStyleId>
              </a:tblPr>
              <a:tblGrid>
                <a:gridCol w="633925"/>
                <a:gridCol w="1041700"/>
                <a:gridCol w="982050"/>
                <a:gridCol w="1002175"/>
                <a:gridCol w="914950"/>
              </a:tblGrid>
              <a:tr h="316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chemeClr val="dk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9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s" sz="700"/>
                        <a:t>Feature</a:t>
                      </a:r>
                      <a:endParaRPr sz="7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s" sz="700"/>
                        <a:t>FarmLink Flex</a:t>
                      </a:r>
                      <a:endParaRPr sz="7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s" sz="700"/>
                        <a:t>Imperfect</a:t>
                      </a:r>
                      <a:endParaRPr sz="7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s" sz="700"/>
                        <a:t>Instacart</a:t>
                      </a:r>
                      <a:endParaRPr sz="7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s" sz="700"/>
                        <a:t>CSAs</a:t>
                      </a:r>
                      <a:endParaRPr sz="7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>
                          <a:solidFill>
                            <a:schemeClr val="lt1"/>
                          </a:solidFill>
                        </a:rPr>
                        <a:t>Local sourcing</a:t>
                      </a:r>
                      <a:endParaRPr b="1" sz="700">
                        <a:solidFill>
                          <a:schemeClr val="lt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✓✓</a:t>
                      </a:r>
                      <a:endParaRPr sz="700">
                        <a:solidFill>
                          <a:schemeClr val="dk1"/>
                        </a:solidFill>
                        <a:latin typeface="Livvic Light"/>
                        <a:ea typeface="Livvic Light"/>
                        <a:cs typeface="Livvic Light"/>
                        <a:sym typeface="Livvic Light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✓</a:t>
                      </a:r>
                      <a:endParaRPr sz="700">
                        <a:solidFill>
                          <a:schemeClr val="dk1"/>
                        </a:solidFill>
                        <a:latin typeface="Livvic Light"/>
                        <a:ea typeface="Livvic Light"/>
                        <a:cs typeface="Livvic Light"/>
                        <a:sym typeface="Livvic Light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✗</a:t>
                      </a:r>
                      <a:endParaRPr sz="700">
                        <a:solidFill>
                          <a:schemeClr val="dk1"/>
                        </a:solidFill>
                        <a:latin typeface="Livvic Light"/>
                        <a:ea typeface="Livvic Light"/>
                        <a:cs typeface="Livvic Light"/>
                        <a:sym typeface="Livvic Light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✓✓</a:t>
                      </a:r>
                      <a:endParaRPr sz="700">
                        <a:solidFill>
                          <a:schemeClr val="dk1"/>
                        </a:solidFill>
                        <a:latin typeface="Livvic Light"/>
                        <a:ea typeface="Livvic Light"/>
                        <a:cs typeface="Livvic Light"/>
                        <a:sym typeface="Livvic Light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9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>
                          <a:solidFill>
                            <a:schemeClr val="lt1"/>
                          </a:solidFill>
                        </a:rPr>
                        <a:t>Flexibility</a:t>
                      </a:r>
                      <a:endParaRPr b="1" sz="700">
                        <a:solidFill>
                          <a:schemeClr val="lt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✓✓</a:t>
                      </a:r>
                      <a:endParaRPr sz="700">
                        <a:solidFill>
                          <a:schemeClr val="dk1"/>
                        </a:solidFill>
                        <a:latin typeface="Livvic Light"/>
                        <a:ea typeface="Livvic Light"/>
                        <a:cs typeface="Livvic Light"/>
                        <a:sym typeface="Livvic Light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✓</a:t>
                      </a:r>
                      <a:endParaRPr sz="700">
                        <a:solidFill>
                          <a:schemeClr val="dk1"/>
                        </a:solidFill>
                        <a:latin typeface="Livvic Light"/>
                        <a:ea typeface="Livvic Light"/>
                        <a:cs typeface="Livvic Light"/>
                        <a:sym typeface="Livvic Light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✓✓</a:t>
                      </a:r>
                      <a:endParaRPr sz="700">
                        <a:solidFill>
                          <a:schemeClr val="dk1"/>
                        </a:solidFill>
                        <a:latin typeface="Livvic Light"/>
                        <a:ea typeface="Livvic Light"/>
                        <a:cs typeface="Livvic Light"/>
                        <a:sym typeface="Livvic Light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✗</a:t>
                      </a:r>
                      <a:endParaRPr sz="700">
                        <a:solidFill>
                          <a:schemeClr val="dk1"/>
                        </a:solidFill>
                        <a:latin typeface="Livvic Light"/>
                        <a:ea typeface="Livvic Light"/>
                        <a:cs typeface="Livvic Light"/>
                        <a:sym typeface="Livvic Light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9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>
                          <a:solidFill>
                            <a:schemeClr val="lt1"/>
                          </a:solidFill>
                        </a:rPr>
                        <a:t>Price</a:t>
                      </a:r>
                      <a:endParaRPr b="1" sz="700">
                        <a:solidFill>
                          <a:schemeClr val="lt1"/>
                        </a:solidFill>
                        <a:latin typeface="Livvic"/>
                        <a:ea typeface="Livvic"/>
                        <a:cs typeface="Livvic"/>
                        <a:sym typeface="Livvic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✓</a:t>
                      </a:r>
                      <a:endParaRPr sz="700">
                        <a:solidFill>
                          <a:schemeClr val="dk1"/>
                        </a:solidFill>
                        <a:latin typeface="Livvic Light"/>
                        <a:ea typeface="Livvic Light"/>
                        <a:cs typeface="Livvic Light"/>
                        <a:sym typeface="Livvic Light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✓✓</a:t>
                      </a:r>
                      <a:endParaRPr sz="700">
                        <a:solidFill>
                          <a:schemeClr val="dk1"/>
                        </a:solidFill>
                        <a:latin typeface="Livvic Light"/>
                        <a:ea typeface="Livvic Light"/>
                        <a:cs typeface="Livvic Light"/>
                        <a:sym typeface="Livvic Light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✓</a:t>
                      </a:r>
                      <a:endParaRPr sz="700">
                        <a:solidFill>
                          <a:schemeClr val="dk1"/>
                        </a:solidFill>
                        <a:latin typeface="Livvic Light"/>
                        <a:ea typeface="Livvic Light"/>
                        <a:cs typeface="Livvic Light"/>
                        <a:sym typeface="Livvic Light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✓</a:t>
                      </a:r>
                      <a:endParaRPr sz="700">
                        <a:solidFill>
                          <a:schemeClr val="dk1"/>
                        </a:solidFill>
                        <a:latin typeface="Livvic Light"/>
                        <a:ea typeface="Livvic Light"/>
                        <a:cs typeface="Livvic Light"/>
                        <a:sym typeface="Livvic Light"/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>
                          <a:solidFill>
                            <a:schemeClr val="lt1"/>
                          </a:solidFill>
                        </a:rPr>
                        <a:t>Tech experience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✓✓</a:t>
                      </a:r>
                      <a:endParaRPr sz="700"/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✓</a:t>
                      </a:r>
                      <a:endParaRPr sz="7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✓✓</a:t>
                      </a:r>
                      <a:endParaRPr sz="7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✗</a:t>
                      </a:r>
                      <a:endParaRPr sz="7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>
                          <a:solidFill>
                            <a:schemeClr val="lt1"/>
                          </a:solidFill>
                        </a:rPr>
                        <a:t>Farmer support</a:t>
                      </a:r>
                      <a:endParaRPr sz="7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✓✓</a:t>
                      </a:r>
                      <a:endParaRPr sz="700"/>
                    </a:p>
                  </a:txBody>
                  <a:tcPr marT="63500" marB="63500" marR="63500" marL="63500">
                    <a:lnL cap="flat" cmpd="sng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✓</a:t>
                      </a:r>
                      <a:endParaRPr sz="7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✗</a:t>
                      </a:r>
                      <a:endParaRPr sz="7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" sz="700"/>
                        <a:t>✓✓</a:t>
                      </a:r>
                      <a:endParaRPr sz="700"/>
                    </a:p>
                  </a:txBody>
                  <a:tcPr marT="63500" marB="63500" marR="63500" marL="635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17" name="Google Shape;317;p34"/>
          <p:cNvSpPr/>
          <p:nvPr/>
        </p:nvSpPr>
        <p:spPr>
          <a:xfrm>
            <a:off x="5005552" y="1673263"/>
            <a:ext cx="3921000" cy="654000"/>
          </a:xfrm>
          <a:prstGeom prst="rect">
            <a:avLst/>
          </a:prstGeom>
          <a:solidFill>
            <a:schemeClr val="accent1">
              <a:alpha val="49100"/>
            </a:schemeClr>
          </a:solidFill>
          <a:ln>
            <a:noFill/>
          </a:ln>
        </p:spPr>
        <p:txBody>
          <a:bodyPr anchorCtr="0" anchor="ctr" bIns="73675" lIns="73675" spcFirstLastPara="1" rIns="73675" wrap="square" tIns="73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7"/>
          </a:p>
        </p:txBody>
      </p:sp>
      <p:sp>
        <p:nvSpPr>
          <p:cNvPr id="318" name="Google Shape;318;p34"/>
          <p:cNvSpPr txBox="1"/>
          <p:nvPr/>
        </p:nvSpPr>
        <p:spPr>
          <a:xfrm>
            <a:off x="247075" y="932825"/>
            <a:ext cx="3921000" cy="39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000">
                <a:latin typeface="Catamaran"/>
                <a:ea typeface="Catamaran"/>
                <a:cs typeface="Catamaran"/>
                <a:sym typeface="Catamaran"/>
              </a:rPr>
              <a:t>Direct Competitors</a:t>
            </a: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:</a:t>
            </a:r>
            <a:endParaRPr sz="1000"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00"/>
              <a:buAutoNum type="arabicPeriod"/>
            </a:pPr>
            <a:r>
              <a:rPr b="1" lang="es" sz="1000">
                <a:latin typeface="Catamaran"/>
                <a:ea typeface="Catamaran"/>
                <a:cs typeface="Catamaran"/>
                <a:sym typeface="Catamaran"/>
              </a:rPr>
              <a:t>Imperfect Foods</a:t>
            </a: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 - $150M revenue, </a:t>
            </a: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regional, rescued produce angle </a:t>
            </a:r>
            <a:br>
              <a:rPr lang="es" sz="1000">
                <a:latin typeface="Catamaran"/>
                <a:ea typeface="Catamaran"/>
                <a:cs typeface="Catamaran"/>
                <a:sym typeface="Catamaran"/>
              </a:rPr>
            </a:b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-&gt; OUR MOAT:</a:t>
            </a: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 Better farmer relationships, community focus</a:t>
            </a:r>
            <a:endParaRPr sz="1000"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b="1" lang="es" sz="1000">
                <a:latin typeface="Catamaran"/>
                <a:ea typeface="Catamaran"/>
                <a:cs typeface="Catamaran"/>
                <a:sym typeface="Catamaran"/>
              </a:rPr>
              <a:t>Misfits Market</a:t>
            </a: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 - $300M revenue, discount positioning, national scale </a:t>
            </a:r>
            <a:br>
              <a:rPr lang="es" sz="1000">
                <a:latin typeface="Catamaran"/>
                <a:ea typeface="Catamaran"/>
                <a:cs typeface="Catamaran"/>
                <a:sym typeface="Catamaran"/>
              </a:rPr>
            </a:b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-&gt; OUR MOAT: Quality curation, not "ugly produce"</a:t>
            </a:r>
            <a:endParaRPr sz="1000"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b="1" lang="es" sz="1000">
                <a:latin typeface="Catamaran"/>
                <a:ea typeface="Catamaran"/>
                <a:cs typeface="Catamaran"/>
                <a:sym typeface="Catamaran"/>
              </a:rPr>
              <a:t>Local CSAs</a:t>
            </a: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 - </a:t>
            </a: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Fragmented, $B market, pickup-only, no tech </a:t>
            </a:r>
            <a:br>
              <a:rPr lang="es" sz="1000">
                <a:latin typeface="Catamaran"/>
                <a:ea typeface="Catamaran"/>
                <a:cs typeface="Catamaran"/>
                <a:sym typeface="Catamaran"/>
              </a:rPr>
            </a:b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-&gt; OUR MOAT</a:t>
            </a: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: Tech platform, consistency, flexibility</a:t>
            </a:r>
            <a:endParaRPr sz="10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000">
                <a:latin typeface="Catamaran"/>
                <a:ea typeface="Catamaran"/>
                <a:cs typeface="Catamaran"/>
                <a:sym typeface="Catamaran"/>
              </a:rPr>
              <a:t>Indirect Competitors</a:t>
            </a: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:</a:t>
            </a:r>
            <a:endParaRPr sz="1000"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00"/>
              <a:buAutoNum type="arabicPeriod"/>
            </a:pPr>
            <a:r>
              <a:rPr b="1" lang="es" sz="1000">
                <a:latin typeface="Catamaran"/>
                <a:ea typeface="Catamaran"/>
                <a:cs typeface="Catamaran"/>
                <a:sym typeface="Catamaran"/>
              </a:rPr>
              <a:t>Instacart</a:t>
            </a: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 - Convenience, broad selection, same-day delivery</a:t>
            </a:r>
            <a:br>
              <a:rPr lang="es" sz="1000">
                <a:latin typeface="Catamaran"/>
                <a:ea typeface="Catamaran"/>
                <a:cs typeface="Catamaran"/>
                <a:sym typeface="Catamaran"/>
              </a:rPr>
            </a:b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-&gt; OUR MOAT: Better quality, sustainability story, farmer connection</a:t>
            </a:r>
            <a:endParaRPr sz="1000"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b="1" lang="es" sz="1000">
                <a:latin typeface="Catamaran"/>
                <a:ea typeface="Catamaran"/>
                <a:cs typeface="Catamaran"/>
                <a:sym typeface="Catamaran"/>
              </a:rPr>
              <a:t>Whole Foods/Amazon Fresh</a:t>
            </a: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 - Brand trust, infrastructure </a:t>
            </a:r>
            <a:br>
              <a:rPr lang="es" sz="1000">
                <a:latin typeface="Catamaran"/>
                <a:ea typeface="Catamaran"/>
                <a:cs typeface="Catamaran"/>
                <a:sym typeface="Catamaran"/>
              </a:rPr>
            </a:b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-&gt; OUR MOAT: Actually local, transparent sourcing</a:t>
            </a:r>
            <a:endParaRPr sz="1000"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1000">
                <a:latin typeface="Catamaran"/>
                <a:ea typeface="Catamaran"/>
                <a:cs typeface="Catamaran"/>
                <a:sym typeface="Catamaran"/>
              </a:rPr>
              <a:t>Primary</a:t>
            </a:r>
            <a:r>
              <a:rPr b="1" lang="es" sz="1000">
                <a:latin typeface="Catamaran"/>
                <a:ea typeface="Catamaran"/>
                <a:cs typeface="Catamaran"/>
                <a:sym typeface="Catamaran"/>
              </a:rPr>
              <a:t> Differentiation: </a:t>
            </a: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Hyper-local (&lt;50 mi), authentic farmer relationships (500+), quality curation</a:t>
            </a:r>
            <a:endParaRPr sz="1000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19" name="Google Shape;319;p34"/>
          <p:cNvSpPr txBox="1"/>
          <p:nvPr/>
        </p:nvSpPr>
        <p:spPr>
          <a:xfrm>
            <a:off x="5857925" y="567138"/>
            <a:ext cx="1705800" cy="4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Differentiation Matrix</a:t>
            </a:r>
            <a:endParaRPr b="1" sz="1200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5"/>
          <p:cNvSpPr/>
          <p:nvPr/>
        </p:nvSpPr>
        <p:spPr>
          <a:xfrm>
            <a:off x="5109798" y="360425"/>
            <a:ext cx="3071100" cy="11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5"/>
          <p:cNvSpPr/>
          <p:nvPr/>
        </p:nvSpPr>
        <p:spPr>
          <a:xfrm>
            <a:off x="-49550" y="-526675"/>
            <a:ext cx="1329600" cy="4370100"/>
          </a:xfrm>
          <a:prstGeom prst="rect">
            <a:avLst/>
          </a:prstGeom>
          <a:solidFill>
            <a:srgbClr val="395E3D">
              <a:alpha val="734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5"/>
          <p:cNvSpPr/>
          <p:nvPr/>
        </p:nvSpPr>
        <p:spPr>
          <a:xfrm>
            <a:off x="670450" y="448650"/>
            <a:ext cx="2271300" cy="11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5"/>
          <p:cNvSpPr txBox="1"/>
          <p:nvPr>
            <p:ph type="ctrTitle"/>
          </p:nvPr>
        </p:nvSpPr>
        <p:spPr>
          <a:xfrm rot="5400000">
            <a:off x="6765550" y="2177227"/>
            <a:ext cx="39750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FINANCIAL</a:t>
            </a:r>
            <a:r>
              <a:rPr lang="es"/>
              <a:t> STRATEGY</a:t>
            </a:r>
            <a:endParaRPr/>
          </a:p>
        </p:txBody>
      </p:sp>
      <p:grpSp>
        <p:nvGrpSpPr>
          <p:cNvPr id="328" name="Google Shape;328;p35"/>
          <p:cNvGrpSpPr/>
          <p:nvPr/>
        </p:nvGrpSpPr>
        <p:grpSpPr>
          <a:xfrm>
            <a:off x="863580" y="742354"/>
            <a:ext cx="506574" cy="577802"/>
            <a:chOff x="4017435" y="1499912"/>
            <a:chExt cx="315092" cy="359397"/>
          </a:xfrm>
        </p:grpSpPr>
        <p:sp>
          <p:nvSpPr>
            <p:cNvPr id="329" name="Google Shape;329;p35"/>
            <p:cNvSpPr/>
            <p:nvPr/>
          </p:nvSpPr>
          <p:spPr>
            <a:xfrm>
              <a:off x="4017816" y="1499912"/>
              <a:ext cx="314710" cy="359397"/>
            </a:xfrm>
            <a:custGeom>
              <a:rect b="b" l="l" r="r" t="t"/>
              <a:pathLst>
                <a:path extrusionOk="0" h="11300" w="9895">
                  <a:moveTo>
                    <a:pt x="4929" y="0"/>
                  </a:moveTo>
                  <a:cubicBezTo>
                    <a:pt x="4810" y="0"/>
                    <a:pt x="4691" y="24"/>
                    <a:pt x="4584" y="84"/>
                  </a:cubicBezTo>
                  <a:lnTo>
                    <a:pt x="4048" y="405"/>
                  </a:lnTo>
                  <a:cubicBezTo>
                    <a:pt x="3977" y="441"/>
                    <a:pt x="3941" y="548"/>
                    <a:pt x="3989" y="643"/>
                  </a:cubicBezTo>
                  <a:cubicBezTo>
                    <a:pt x="4022" y="693"/>
                    <a:pt x="4077" y="719"/>
                    <a:pt x="4140" y="719"/>
                  </a:cubicBezTo>
                  <a:cubicBezTo>
                    <a:pt x="4168" y="719"/>
                    <a:pt x="4197" y="714"/>
                    <a:pt x="4227" y="703"/>
                  </a:cubicBezTo>
                  <a:lnTo>
                    <a:pt x="4763" y="381"/>
                  </a:lnTo>
                  <a:cubicBezTo>
                    <a:pt x="4816" y="352"/>
                    <a:pt x="4876" y="337"/>
                    <a:pt x="4935" y="337"/>
                  </a:cubicBezTo>
                  <a:cubicBezTo>
                    <a:pt x="4995" y="337"/>
                    <a:pt x="5054" y="352"/>
                    <a:pt x="5108" y="381"/>
                  </a:cubicBezTo>
                  <a:lnTo>
                    <a:pt x="9335" y="2822"/>
                  </a:lnTo>
                  <a:cubicBezTo>
                    <a:pt x="9346" y="2846"/>
                    <a:pt x="9358" y="2846"/>
                    <a:pt x="9370" y="2858"/>
                  </a:cubicBezTo>
                  <a:lnTo>
                    <a:pt x="4941" y="5382"/>
                  </a:lnTo>
                  <a:lnTo>
                    <a:pt x="4298" y="5013"/>
                  </a:lnTo>
                  <a:cubicBezTo>
                    <a:pt x="4276" y="4998"/>
                    <a:pt x="4250" y="4991"/>
                    <a:pt x="4223" y="4991"/>
                  </a:cubicBezTo>
                  <a:cubicBezTo>
                    <a:pt x="4165" y="4991"/>
                    <a:pt x="4105" y="5023"/>
                    <a:pt x="4072" y="5072"/>
                  </a:cubicBezTo>
                  <a:cubicBezTo>
                    <a:pt x="4036" y="5144"/>
                    <a:pt x="4060" y="5251"/>
                    <a:pt x="4132" y="5299"/>
                  </a:cubicBezTo>
                  <a:lnTo>
                    <a:pt x="4774" y="5668"/>
                  </a:lnTo>
                  <a:lnTo>
                    <a:pt x="4774" y="10823"/>
                  </a:lnTo>
                  <a:lnTo>
                    <a:pt x="488" y="8347"/>
                  </a:lnTo>
                  <a:cubicBezTo>
                    <a:pt x="381" y="8287"/>
                    <a:pt x="322" y="8180"/>
                    <a:pt x="322" y="8073"/>
                  </a:cubicBezTo>
                  <a:lnTo>
                    <a:pt x="322" y="7704"/>
                  </a:lnTo>
                  <a:cubicBezTo>
                    <a:pt x="322" y="7620"/>
                    <a:pt x="250" y="7537"/>
                    <a:pt x="167" y="7537"/>
                  </a:cubicBezTo>
                  <a:cubicBezTo>
                    <a:pt x="72" y="7537"/>
                    <a:pt x="0" y="7620"/>
                    <a:pt x="0" y="7704"/>
                  </a:cubicBezTo>
                  <a:lnTo>
                    <a:pt x="0" y="8073"/>
                  </a:lnTo>
                  <a:cubicBezTo>
                    <a:pt x="0" y="8323"/>
                    <a:pt x="119" y="8525"/>
                    <a:pt x="322" y="8644"/>
                  </a:cubicBezTo>
                  <a:lnTo>
                    <a:pt x="4870" y="11264"/>
                  </a:lnTo>
                  <a:cubicBezTo>
                    <a:pt x="4894" y="11276"/>
                    <a:pt x="4929" y="11299"/>
                    <a:pt x="4953" y="11299"/>
                  </a:cubicBezTo>
                  <a:cubicBezTo>
                    <a:pt x="4989" y="11299"/>
                    <a:pt x="5013" y="11276"/>
                    <a:pt x="5048" y="11264"/>
                  </a:cubicBezTo>
                  <a:lnTo>
                    <a:pt x="6715" y="10311"/>
                  </a:lnTo>
                  <a:cubicBezTo>
                    <a:pt x="6787" y="10263"/>
                    <a:pt x="6810" y="10168"/>
                    <a:pt x="6775" y="10073"/>
                  </a:cubicBezTo>
                  <a:cubicBezTo>
                    <a:pt x="6742" y="10024"/>
                    <a:pt x="6681" y="9992"/>
                    <a:pt x="6620" y="9992"/>
                  </a:cubicBezTo>
                  <a:cubicBezTo>
                    <a:pt x="6591" y="9992"/>
                    <a:pt x="6563" y="9999"/>
                    <a:pt x="6537" y="10013"/>
                  </a:cubicBezTo>
                  <a:lnTo>
                    <a:pt x="5120" y="10835"/>
                  </a:lnTo>
                  <a:lnTo>
                    <a:pt x="5120" y="5680"/>
                  </a:lnTo>
                  <a:lnTo>
                    <a:pt x="9549" y="3155"/>
                  </a:lnTo>
                  <a:lnTo>
                    <a:pt x="9549" y="3167"/>
                  </a:lnTo>
                  <a:lnTo>
                    <a:pt x="9549" y="3179"/>
                  </a:lnTo>
                  <a:lnTo>
                    <a:pt x="9549" y="3215"/>
                  </a:lnTo>
                  <a:lnTo>
                    <a:pt x="9549" y="8108"/>
                  </a:lnTo>
                  <a:cubicBezTo>
                    <a:pt x="9549" y="8228"/>
                    <a:pt x="9489" y="8335"/>
                    <a:pt x="9394" y="8382"/>
                  </a:cubicBezTo>
                  <a:lnTo>
                    <a:pt x="7096" y="9704"/>
                  </a:lnTo>
                  <a:cubicBezTo>
                    <a:pt x="7025" y="9752"/>
                    <a:pt x="6989" y="9847"/>
                    <a:pt x="7037" y="9942"/>
                  </a:cubicBezTo>
                  <a:cubicBezTo>
                    <a:pt x="7069" y="9991"/>
                    <a:pt x="7130" y="10023"/>
                    <a:pt x="7192" y="10023"/>
                  </a:cubicBezTo>
                  <a:cubicBezTo>
                    <a:pt x="7220" y="10023"/>
                    <a:pt x="7249" y="10017"/>
                    <a:pt x="7275" y="10002"/>
                  </a:cubicBezTo>
                  <a:lnTo>
                    <a:pt x="9573" y="8680"/>
                  </a:lnTo>
                  <a:cubicBezTo>
                    <a:pt x="9775" y="8561"/>
                    <a:pt x="9894" y="8347"/>
                    <a:pt x="9894" y="8108"/>
                  </a:cubicBezTo>
                  <a:lnTo>
                    <a:pt x="9894" y="3215"/>
                  </a:lnTo>
                  <a:cubicBezTo>
                    <a:pt x="9882" y="3060"/>
                    <a:pt x="9847" y="2929"/>
                    <a:pt x="9775" y="2810"/>
                  </a:cubicBezTo>
                  <a:cubicBezTo>
                    <a:pt x="9704" y="2691"/>
                    <a:pt x="9608" y="2608"/>
                    <a:pt x="9489" y="2524"/>
                  </a:cubicBezTo>
                  <a:lnTo>
                    <a:pt x="5263" y="84"/>
                  </a:lnTo>
                  <a:cubicBezTo>
                    <a:pt x="5167" y="24"/>
                    <a:pt x="5048" y="0"/>
                    <a:pt x="4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4017435" y="1522302"/>
              <a:ext cx="121591" cy="207114"/>
            </a:xfrm>
            <a:custGeom>
              <a:rect b="b" l="l" r="r" t="t"/>
              <a:pathLst>
                <a:path extrusionOk="0" h="6512" w="3823">
                  <a:moveTo>
                    <a:pt x="3552" y="1"/>
                  </a:moveTo>
                  <a:cubicBezTo>
                    <a:pt x="3525" y="1"/>
                    <a:pt x="3499" y="8"/>
                    <a:pt x="3477" y="23"/>
                  </a:cubicBezTo>
                  <a:lnTo>
                    <a:pt x="429" y="1809"/>
                  </a:lnTo>
                  <a:cubicBezTo>
                    <a:pt x="298" y="1880"/>
                    <a:pt x="191" y="1987"/>
                    <a:pt x="119" y="2118"/>
                  </a:cubicBezTo>
                  <a:cubicBezTo>
                    <a:pt x="36" y="2261"/>
                    <a:pt x="0" y="2404"/>
                    <a:pt x="0" y="2559"/>
                  </a:cubicBezTo>
                  <a:lnTo>
                    <a:pt x="0" y="6345"/>
                  </a:lnTo>
                  <a:cubicBezTo>
                    <a:pt x="0" y="6440"/>
                    <a:pt x="72" y="6512"/>
                    <a:pt x="155" y="6512"/>
                  </a:cubicBezTo>
                  <a:cubicBezTo>
                    <a:pt x="250" y="6512"/>
                    <a:pt x="322" y="6440"/>
                    <a:pt x="322" y="6345"/>
                  </a:cubicBezTo>
                  <a:lnTo>
                    <a:pt x="322" y="2559"/>
                  </a:lnTo>
                  <a:lnTo>
                    <a:pt x="322" y="2511"/>
                  </a:lnTo>
                  <a:lnTo>
                    <a:pt x="322" y="2487"/>
                  </a:lnTo>
                  <a:lnTo>
                    <a:pt x="322" y="2451"/>
                  </a:lnTo>
                  <a:lnTo>
                    <a:pt x="3524" y="4273"/>
                  </a:lnTo>
                  <a:cubicBezTo>
                    <a:pt x="3550" y="4290"/>
                    <a:pt x="3580" y="4298"/>
                    <a:pt x="3610" y="4298"/>
                  </a:cubicBezTo>
                  <a:cubicBezTo>
                    <a:pt x="3664" y="4298"/>
                    <a:pt x="3720" y="4272"/>
                    <a:pt x="3751" y="4226"/>
                  </a:cubicBezTo>
                  <a:cubicBezTo>
                    <a:pt x="3822" y="4130"/>
                    <a:pt x="3810" y="4023"/>
                    <a:pt x="3715" y="3987"/>
                  </a:cubicBezTo>
                  <a:lnTo>
                    <a:pt x="512" y="2154"/>
                  </a:lnTo>
                  <a:cubicBezTo>
                    <a:pt x="548" y="2142"/>
                    <a:pt x="560" y="2106"/>
                    <a:pt x="595" y="2094"/>
                  </a:cubicBezTo>
                  <a:lnTo>
                    <a:pt x="3643" y="320"/>
                  </a:lnTo>
                  <a:cubicBezTo>
                    <a:pt x="3715" y="273"/>
                    <a:pt x="3751" y="177"/>
                    <a:pt x="3703" y="82"/>
                  </a:cubicBezTo>
                  <a:cubicBezTo>
                    <a:pt x="3670" y="33"/>
                    <a:pt x="3610" y="1"/>
                    <a:pt x="3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1" name="Google Shape;331;p35"/>
          <p:cNvGrpSpPr/>
          <p:nvPr/>
        </p:nvGrpSpPr>
        <p:grpSpPr>
          <a:xfrm>
            <a:off x="7334114" y="665376"/>
            <a:ext cx="487505" cy="577719"/>
            <a:chOff x="3122257" y="1508594"/>
            <a:chExt cx="294850" cy="349434"/>
          </a:xfrm>
        </p:grpSpPr>
        <p:sp>
          <p:nvSpPr>
            <p:cNvPr id="332" name="Google Shape;332;p35"/>
            <p:cNvSpPr/>
            <p:nvPr/>
          </p:nvSpPr>
          <p:spPr>
            <a:xfrm>
              <a:off x="3226110" y="1659042"/>
              <a:ext cx="87557" cy="29568"/>
            </a:xfrm>
            <a:custGeom>
              <a:rect b="b" l="l" r="r" t="t"/>
              <a:pathLst>
                <a:path extrusionOk="0" h="929" w="2751">
                  <a:moveTo>
                    <a:pt x="1099" y="0"/>
                  </a:moveTo>
                  <a:cubicBezTo>
                    <a:pt x="771" y="0"/>
                    <a:pt x="476" y="33"/>
                    <a:pt x="286" y="60"/>
                  </a:cubicBezTo>
                  <a:cubicBezTo>
                    <a:pt x="119" y="96"/>
                    <a:pt x="0" y="227"/>
                    <a:pt x="0" y="393"/>
                  </a:cubicBezTo>
                  <a:lnTo>
                    <a:pt x="0" y="762"/>
                  </a:lnTo>
                  <a:cubicBezTo>
                    <a:pt x="0" y="846"/>
                    <a:pt x="72" y="929"/>
                    <a:pt x="167" y="929"/>
                  </a:cubicBezTo>
                  <a:cubicBezTo>
                    <a:pt x="250" y="929"/>
                    <a:pt x="322" y="846"/>
                    <a:pt x="322" y="762"/>
                  </a:cubicBezTo>
                  <a:lnTo>
                    <a:pt x="322" y="393"/>
                  </a:lnTo>
                  <a:cubicBezTo>
                    <a:pt x="322" y="393"/>
                    <a:pt x="322" y="369"/>
                    <a:pt x="345" y="369"/>
                  </a:cubicBezTo>
                  <a:cubicBezTo>
                    <a:pt x="509" y="350"/>
                    <a:pt x="813" y="315"/>
                    <a:pt x="1144" y="315"/>
                  </a:cubicBezTo>
                  <a:cubicBezTo>
                    <a:pt x="1222" y="315"/>
                    <a:pt x="1302" y="317"/>
                    <a:pt x="1381" y="322"/>
                  </a:cubicBezTo>
                  <a:cubicBezTo>
                    <a:pt x="1893" y="358"/>
                    <a:pt x="2250" y="488"/>
                    <a:pt x="2465" y="703"/>
                  </a:cubicBezTo>
                  <a:cubicBezTo>
                    <a:pt x="2494" y="733"/>
                    <a:pt x="2536" y="747"/>
                    <a:pt x="2578" y="747"/>
                  </a:cubicBezTo>
                  <a:cubicBezTo>
                    <a:pt x="2619" y="747"/>
                    <a:pt x="2661" y="733"/>
                    <a:pt x="2691" y="703"/>
                  </a:cubicBezTo>
                  <a:cubicBezTo>
                    <a:pt x="2750" y="643"/>
                    <a:pt x="2750" y="536"/>
                    <a:pt x="2679" y="477"/>
                  </a:cubicBezTo>
                  <a:cubicBezTo>
                    <a:pt x="2297" y="95"/>
                    <a:pt x="1652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3171144" y="1612033"/>
              <a:ext cx="196694" cy="245613"/>
            </a:xfrm>
            <a:custGeom>
              <a:rect b="b" l="l" r="r" t="t"/>
              <a:pathLst>
                <a:path extrusionOk="0" h="7717" w="6180">
                  <a:moveTo>
                    <a:pt x="4835" y="334"/>
                  </a:moveTo>
                  <a:lnTo>
                    <a:pt x="4835" y="1894"/>
                  </a:lnTo>
                  <a:cubicBezTo>
                    <a:pt x="4835" y="2132"/>
                    <a:pt x="4775" y="2358"/>
                    <a:pt x="4692" y="2561"/>
                  </a:cubicBezTo>
                  <a:cubicBezTo>
                    <a:pt x="4668" y="2585"/>
                    <a:pt x="4668" y="2608"/>
                    <a:pt x="4668" y="2644"/>
                  </a:cubicBezTo>
                  <a:lnTo>
                    <a:pt x="4668" y="3097"/>
                  </a:lnTo>
                  <a:cubicBezTo>
                    <a:pt x="4668" y="3537"/>
                    <a:pt x="4489" y="3930"/>
                    <a:pt x="4180" y="4228"/>
                  </a:cubicBezTo>
                  <a:cubicBezTo>
                    <a:pt x="3900" y="4497"/>
                    <a:pt x="3532" y="4649"/>
                    <a:pt x="3129" y="4649"/>
                  </a:cubicBezTo>
                  <a:cubicBezTo>
                    <a:pt x="3087" y="4649"/>
                    <a:pt x="3044" y="4648"/>
                    <a:pt x="3001" y="4644"/>
                  </a:cubicBezTo>
                  <a:cubicBezTo>
                    <a:pt x="2168" y="4597"/>
                    <a:pt x="1537" y="3894"/>
                    <a:pt x="1537" y="3037"/>
                  </a:cubicBezTo>
                  <a:lnTo>
                    <a:pt x="1537" y="2644"/>
                  </a:lnTo>
                  <a:cubicBezTo>
                    <a:pt x="1537" y="2608"/>
                    <a:pt x="1537" y="2597"/>
                    <a:pt x="1513" y="2561"/>
                  </a:cubicBezTo>
                  <a:cubicBezTo>
                    <a:pt x="1418" y="2358"/>
                    <a:pt x="1370" y="2120"/>
                    <a:pt x="1370" y="1894"/>
                  </a:cubicBezTo>
                  <a:lnTo>
                    <a:pt x="1370" y="1549"/>
                  </a:lnTo>
                  <a:cubicBezTo>
                    <a:pt x="1370" y="882"/>
                    <a:pt x="1918" y="334"/>
                    <a:pt x="2584" y="334"/>
                  </a:cubicBezTo>
                  <a:close/>
                  <a:moveTo>
                    <a:pt x="3954" y="4763"/>
                  </a:moveTo>
                  <a:lnTo>
                    <a:pt x="3954" y="5061"/>
                  </a:lnTo>
                  <a:lnTo>
                    <a:pt x="3096" y="5656"/>
                  </a:lnTo>
                  <a:lnTo>
                    <a:pt x="2215" y="5061"/>
                  </a:lnTo>
                  <a:lnTo>
                    <a:pt x="2215" y="4763"/>
                  </a:lnTo>
                  <a:cubicBezTo>
                    <a:pt x="2441" y="4883"/>
                    <a:pt x="2691" y="4966"/>
                    <a:pt x="2965" y="4978"/>
                  </a:cubicBezTo>
                  <a:lnTo>
                    <a:pt x="3096" y="4978"/>
                  </a:lnTo>
                  <a:cubicBezTo>
                    <a:pt x="3406" y="4978"/>
                    <a:pt x="3704" y="4894"/>
                    <a:pt x="3954" y="4763"/>
                  </a:cubicBezTo>
                  <a:close/>
                  <a:moveTo>
                    <a:pt x="2084" y="5359"/>
                  </a:moveTo>
                  <a:lnTo>
                    <a:pt x="2846" y="5883"/>
                  </a:lnTo>
                  <a:lnTo>
                    <a:pt x="2441" y="6276"/>
                  </a:lnTo>
                  <a:lnTo>
                    <a:pt x="2430" y="6276"/>
                  </a:lnTo>
                  <a:lnTo>
                    <a:pt x="1918" y="5525"/>
                  </a:lnTo>
                  <a:lnTo>
                    <a:pt x="2084" y="5359"/>
                  </a:lnTo>
                  <a:close/>
                  <a:moveTo>
                    <a:pt x="4108" y="5347"/>
                  </a:moveTo>
                  <a:lnTo>
                    <a:pt x="4275" y="5514"/>
                  </a:lnTo>
                  <a:lnTo>
                    <a:pt x="3763" y="6276"/>
                  </a:lnTo>
                  <a:lnTo>
                    <a:pt x="3751" y="6276"/>
                  </a:lnTo>
                  <a:lnTo>
                    <a:pt x="3346" y="5871"/>
                  </a:lnTo>
                  <a:lnTo>
                    <a:pt x="4108" y="5347"/>
                  </a:lnTo>
                  <a:close/>
                  <a:moveTo>
                    <a:pt x="2572" y="1"/>
                  </a:moveTo>
                  <a:cubicBezTo>
                    <a:pt x="1727" y="1"/>
                    <a:pt x="1037" y="692"/>
                    <a:pt x="1037" y="1537"/>
                  </a:cubicBezTo>
                  <a:lnTo>
                    <a:pt x="1037" y="1882"/>
                  </a:lnTo>
                  <a:cubicBezTo>
                    <a:pt x="1037" y="2144"/>
                    <a:pt x="1096" y="2418"/>
                    <a:pt x="1215" y="2668"/>
                  </a:cubicBezTo>
                  <a:lnTo>
                    <a:pt x="1215" y="3025"/>
                  </a:lnTo>
                  <a:cubicBezTo>
                    <a:pt x="1215" y="3620"/>
                    <a:pt x="1489" y="4168"/>
                    <a:pt x="1906" y="4525"/>
                  </a:cubicBezTo>
                  <a:lnTo>
                    <a:pt x="1906" y="5061"/>
                  </a:lnTo>
                  <a:lnTo>
                    <a:pt x="1608" y="5383"/>
                  </a:lnTo>
                  <a:cubicBezTo>
                    <a:pt x="1572" y="5406"/>
                    <a:pt x="1560" y="5454"/>
                    <a:pt x="1560" y="5502"/>
                  </a:cubicBezTo>
                  <a:lnTo>
                    <a:pt x="560" y="5859"/>
                  </a:lnTo>
                  <a:cubicBezTo>
                    <a:pt x="239" y="5978"/>
                    <a:pt x="1" y="6299"/>
                    <a:pt x="1" y="6657"/>
                  </a:cubicBezTo>
                  <a:lnTo>
                    <a:pt x="1" y="7549"/>
                  </a:lnTo>
                  <a:cubicBezTo>
                    <a:pt x="1" y="7645"/>
                    <a:pt x="72" y="7716"/>
                    <a:pt x="167" y="7716"/>
                  </a:cubicBezTo>
                  <a:cubicBezTo>
                    <a:pt x="251" y="7716"/>
                    <a:pt x="322" y="7645"/>
                    <a:pt x="322" y="7549"/>
                  </a:cubicBezTo>
                  <a:lnTo>
                    <a:pt x="322" y="6657"/>
                  </a:lnTo>
                  <a:cubicBezTo>
                    <a:pt x="322" y="6430"/>
                    <a:pt x="465" y="6240"/>
                    <a:pt x="667" y="6168"/>
                  </a:cubicBezTo>
                  <a:lnTo>
                    <a:pt x="1715" y="5775"/>
                  </a:lnTo>
                  <a:lnTo>
                    <a:pt x="2144" y="6430"/>
                  </a:lnTo>
                  <a:cubicBezTo>
                    <a:pt x="2203" y="6526"/>
                    <a:pt x="2287" y="6561"/>
                    <a:pt x="2382" y="6585"/>
                  </a:cubicBezTo>
                  <a:lnTo>
                    <a:pt x="2406" y="6585"/>
                  </a:lnTo>
                  <a:cubicBezTo>
                    <a:pt x="2501" y="6585"/>
                    <a:pt x="2584" y="6549"/>
                    <a:pt x="2644" y="6478"/>
                  </a:cubicBezTo>
                  <a:lnTo>
                    <a:pt x="2918" y="6204"/>
                  </a:lnTo>
                  <a:lnTo>
                    <a:pt x="2918" y="7549"/>
                  </a:lnTo>
                  <a:cubicBezTo>
                    <a:pt x="2918" y="7633"/>
                    <a:pt x="2989" y="7716"/>
                    <a:pt x="3084" y="7716"/>
                  </a:cubicBezTo>
                  <a:cubicBezTo>
                    <a:pt x="3168" y="7716"/>
                    <a:pt x="3239" y="7633"/>
                    <a:pt x="3239" y="7549"/>
                  </a:cubicBezTo>
                  <a:lnTo>
                    <a:pt x="3239" y="6204"/>
                  </a:lnTo>
                  <a:lnTo>
                    <a:pt x="3513" y="6478"/>
                  </a:lnTo>
                  <a:cubicBezTo>
                    <a:pt x="3573" y="6537"/>
                    <a:pt x="3656" y="6585"/>
                    <a:pt x="3751" y="6585"/>
                  </a:cubicBezTo>
                  <a:lnTo>
                    <a:pt x="3775" y="6585"/>
                  </a:lnTo>
                  <a:cubicBezTo>
                    <a:pt x="3882" y="6561"/>
                    <a:pt x="3977" y="6526"/>
                    <a:pt x="4013" y="6430"/>
                  </a:cubicBezTo>
                  <a:lnTo>
                    <a:pt x="4454" y="5775"/>
                  </a:lnTo>
                  <a:lnTo>
                    <a:pt x="5489" y="6168"/>
                  </a:lnTo>
                  <a:cubicBezTo>
                    <a:pt x="5704" y="6240"/>
                    <a:pt x="5835" y="6430"/>
                    <a:pt x="5835" y="6657"/>
                  </a:cubicBezTo>
                  <a:lnTo>
                    <a:pt x="5835" y="7549"/>
                  </a:lnTo>
                  <a:cubicBezTo>
                    <a:pt x="5835" y="7645"/>
                    <a:pt x="5906" y="7716"/>
                    <a:pt x="6001" y="7716"/>
                  </a:cubicBezTo>
                  <a:cubicBezTo>
                    <a:pt x="6085" y="7716"/>
                    <a:pt x="6156" y="7645"/>
                    <a:pt x="6156" y="7549"/>
                  </a:cubicBezTo>
                  <a:lnTo>
                    <a:pt x="6156" y="6657"/>
                  </a:lnTo>
                  <a:cubicBezTo>
                    <a:pt x="6180" y="6311"/>
                    <a:pt x="5954" y="6002"/>
                    <a:pt x="5620" y="5883"/>
                  </a:cubicBezTo>
                  <a:lnTo>
                    <a:pt x="4632" y="5525"/>
                  </a:lnTo>
                  <a:cubicBezTo>
                    <a:pt x="4632" y="5478"/>
                    <a:pt x="4608" y="5442"/>
                    <a:pt x="4585" y="5406"/>
                  </a:cubicBezTo>
                  <a:lnTo>
                    <a:pt x="4287" y="5097"/>
                  </a:lnTo>
                  <a:lnTo>
                    <a:pt x="4287" y="4549"/>
                  </a:lnTo>
                  <a:cubicBezTo>
                    <a:pt x="4311" y="4513"/>
                    <a:pt x="4346" y="4490"/>
                    <a:pt x="4370" y="4466"/>
                  </a:cubicBezTo>
                  <a:cubicBezTo>
                    <a:pt x="4751" y="4109"/>
                    <a:pt x="4966" y="3620"/>
                    <a:pt x="4966" y="3097"/>
                  </a:cubicBezTo>
                  <a:lnTo>
                    <a:pt x="4966" y="2680"/>
                  </a:lnTo>
                  <a:cubicBezTo>
                    <a:pt x="5085" y="2430"/>
                    <a:pt x="5144" y="2180"/>
                    <a:pt x="5144" y="1894"/>
                  </a:cubicBezTo>
                  <a:lnTo>
                    <a:pt x="5144" y="168"/>
                  </a:lnTo>
                  <a:cubicBezTo>
                    <a:pt x="5144" y="72"/>
                    <a:pt x="5073" y="1"/>
                    <a:pt x="49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3204117" y="1836767"/>
              <a:ext cx="10630" cy="21261"/>
            </a:xfrm>
            <a:custGeom>
              <a:rect b="b" l="l" r="r" t="t"/>
              <a:pathLst>
                <a:path extrusionOk="0" h="668" w="334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84" y="667"/>
                    <a:pt x="167" y="667"/>
                  </a:cubicBezTo>
                  <a:cubicBezTo>
                    <a:pt x="262" y="667"/>
                    <a:pt x="334" y="596"/>
                    <a:pt x="334" y="500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3324616" y="1836767"/>
              <a:ext cx="10280" cy="21261"/>
            </a:xfrm>
            <a:custGeom>
              <a:rect b="b" l="l" r="r" t="t"/>
              <a:pathLst>
                <a:path extrusionOk="0" h="668" w="323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72" y="667"/>
                    <a:pt x="167" y="667"/>
                  </a:cubicBezTo>
                  <a:cubicBezTo>
                    <a:pt x="251" y="667"/>
                    <a:pt x="322" y="596"/>
                    <a:pt x="322" y="500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3122257" y="1508594"/>
              <a:ext cx="294850" cy="278554"/>
            </a:xfrm>
            <a:custGeom>
              <a:rect b="b" l="l" r="r" t="t"/>
              <a:pathLst>
                <a:path extrusionOk="0" h="8752" w="9264">
                  <a:moveTo>
                    <a:pt x="3096" y="584"/>
                  </a:moveTo>
                  <a:lnTo>
                    <a:pt x="3096" y="584"/>
                  </a:lnTo>
                  <a:cubicBezTo>
                    <a:pt x="2858" y="798"/>
                    <a:pt x="2620" y="1060"/>
                    <a:pt x="2430" y="1382"/>
                  </a:cubicBezTo>
                  <a:cubicBezTo>
                    <a:pt x="2299" y="1584"/>
                    <a:pt x="2156" y="1810"/>
                    <a:pt x="2061" y="2048"/>
                  </a:cubicBezTo>
                  <a:lnTo>
                    <a:pt x="1168" y="2048"/>
                  </a:lnTo>
                  <a:cubicBezTo>
                    <a:pt x="1656" y="1394"/>
                    <a:pt x="2322" y="882"/>
                    <a:pt x="3096" y="584"/>
                  </a:cubicBezTo>
                  <a:close/>
                  <a:moveTo>
                    <a:pt x="4466" y="310"/>
                  </a:moveTo>
                  <a:lnTo>
                    <a:pt x="4466" y="2048"/>
                  </a:lnTo>
                  <a:lnTo>
                    <a:pt x="2418" y="2048"/>
                  </a:lnTo>
                  <a:cubicBezTo>
                    <a:pt x="2894" y="1048"/>
                    <a:pt x="3632" y="382"/>
                    <a:pt x="4466" y="310"/>
                  </a:cubicBezTo>
                  <a:close/>
                  <a:moveTo>
                    <a:pt x="4799" y="310"/>
                  </a:moveTo>
                  <a:cubicBezTo>
                    <a:pt x="5644" y="382"/>
                    <a:pt x="6371" y="1048"/>
                    <a:pt x="6847" y="2048"/>
                  </a:cubicBezTo>
                  <a:lnTo>
                    <a:pt x="4799" y="2048"/>
                  </a:lnTo>
                  <a:lnTo>
                    <a:pt x="4799" y="310"/>
                  </a:lnTo>
                  <a:close/>
                  <a:moveTo>
                    <a:pt x="6168" y="608"/>
                  </a:moveTo>
                  <a:cubicBezTo>
                    <a:pt x="6942" y="905"/>
                    <a:pt x="7609" y="1405"/>
                    <a:pt x="8097" y="2060"/>
                  </a:cubicBezTo>
                  <a:lnTo>
                    <a:pt x="7204" y="2060"/>
                  </a:lnTo>
                  <a:cubicBezTo>
                    <a:pt x="7097" y="1810"/>
                    <a:pt x="6966" y="1584"/>
                    <a:pt x="6835" y="1382"/>
                  </a:cubicBezTo>
                  <a:cubicBezTo>
                    <a:pt x="6621" y="1072"/>
                    <a:pt x="6406" y="810"/>
                    <a:pt x="6168" y="608"/>
                  </a:cubicBezTo>
                  <a:close/>
                  <a:moveTo>
                    <a:pt x="1941" y="2382"/>
                  </a:moveTo>
                  <a:cubicBezTo>
                    <a:pt x="1703" y="3013"/>
                    <a:pt x="1560" y="3715"/>
                    <a:pt x="1549" y="4465"/>
                  </a:cubicBezTo>
                  <a:lnTo>
                    <a:pt x="322" y="4465"/>
                  </a:lnTo>
                  <a:cubicBezTo>
                    <a:pt x="358" y="3703"/>
                    <a:pt x="584" y="2989"/>
                    <a:pt x="953" y="2382"/>
                  </a:cubicBezTo>
                  <a:close/>
                  <a:moveTo>
                    <a:pt x="8323" y="2382"/>
                  </a:moveTo>
                  <a:cubicBezTo>
                    <a:pt x="8692" y="2989"/>
                    <a:pt x="8919" y="3703"/>
                    <a:pt x="8942" y="4465"/>
                  </a:cubicBezTo>
                  <a:lnTo>
                    <a:pt x="7728" y="4465"/>
                  </a:lnTo>
                  <a:cubicBezTo>
                    <a:pt x="7692" y="3715"/>
                    <a:pt x="7561" y="3013"/>
                    <a:pt x="7335" y="2382"/>
                  </a:cubicBezTo>
                  <a:close/>
                  <a:moveTo>
                    <a:pt x="1537" y="4787"/>
                  </a:moveTo>
                  <a:cubicBezTo>
                    <a:pt x="1560" y="5466"/>
                    <a:pt x="1668" y="6132"/>
                    <a:pt x="1882" y="6739"/>
                  </a:cubicBezTo>
                  <a:lnTo>
                    <a:pt x="1918" y="6870"/>
                  </a:lnTo>
                  <a:lnTo>
                    <a:pt x="941" y="6870"/>
                  </a:lnTo>
                  <a:cubicBezTo>
                    <a:pt x="572" y="6239"/>
                    <a:pt x="346" y="5525"/>
                    <a:pt x="310" y="4787"/>
                  </a:cubicBezTo>
                  <a:close/>
                  <a:moveTo>
                    <a:pt x="8919" y="4787"/>
                  </a:moveTo>
                  <a:cubicBezTo>
                    <a:pt x="8919" y="5501"/>
                    <a:pt x="8704" y="6204"/>
                    <a:pt x="8347" y="6811"/>
                  </a:cubicBezTo>
                  <a:cubicBezTo>
                    <a:pt x="8335" y="6823"/>
                    <a:pt x="8323" y="6859"/>
                    <a:pt x="8311" y="6870"/>
                  </a:cubicBezTo>
                  <a:lnTo>
                    <a:pt x="7323" y="6870"/>
                  </a:lnTo>
                  <a:lnTo>
                    <a:pt x="7371" y="6739"/>
                  </a:lnTo>
                  <a:cubicBezTo>
                    <a:pt x="7573" y="6120"/>
                    <a:pt x="7680" y="5466"/>
                    <a:pt x="7692" y="4787"/>
                  </a:cubicBezTo>
                  <a:close/>
                  <a:moveTo>
                    <a:pt x="4632" y="1"/>
                  </a:moveTo>
                  <a:cubicBezTo>
                    <a:pt x="3394" y="1"/>
                    <a:pt x="2239" y="477"/>
                    <a:pt x="1358" y="1346"/>
                  </a:cubicBezTo>
                  <a:cubicBezTo>
                    <a:pt x="477" y="2227"/>
                    <a:pt x="1" y="3382"/>
                    <a:pt x="1" y="4620"/>
                  </a:cubicBezTo>
                  <a:cubicBezTo>
                    <a:pt x="1" y="6358"/>
                    <a:pt x="953" y="7930"/>
                    <a:pt x="2501" y="8728"/>
                  </a:cubicBezTo>
                  <a:cubicBezTo>
                    <a:pt x="2537" y="8752"/>
                    <a:pt x="2549" y="8752"/>
                    <a:pt x="2573" y="8752"/>
                  </a:cubicBezTo>
                  <a:cubicBezTo>
                    <a:pt x="2632" y="8752"/>
                    <a:pt x="2692" y="8716"/>
                    <a:pt x="2727" y="8656"/>
                  </a:cubicBezTo>
                  <a:cubicBezTo>
                    <a:pt x="2775" y="8585"/>
                    <a:pt x="2739" y="8478"/>
                    <a:pt x="2656" y="8430"/>
                  </a:cubicBezTo>
                  <a:cubicBezTo>
                    <a:pt x="2061" y="8121"/>
                    <a:pt x="1560" y="7692"/>
                    <a:pt x="1179" y="7180"/>
                  </a:cubicBezTo>
                  <a:lnTo>
                    <a:pt x="2072" y="7180"/>
                  </a:lnTo>
                  <a:cubicBezTo>
                    <a:pt x="2263" y="7632"/>
                    <a:pt x="2513" y="8013"/>
                    <a:pt x="2799" y="8335"/>
                  </a:cubicBezTo>
                  <a:cubicBezTo>
                    <a:pt x="2831" y="8368"/>
                    <a:pt x="2879" y="8386"/>
                    <a:pt x="2924" y="8386"/>
                  </a:cubicBezTo>
                  <a:cubicBezTo>
                    <a:pt x="2962" y="8386"/>
                    <a:pt x="2998" y="8374"/>
                    <a:pt x="3025" y="8347"/>
                  </a:cubicBezTo>
                  <a:cubicBezTo>
                    <a:pt x="3084" y="8287"/>
                    <a:pt x="3096" y="8180"/>
                    <a:pt x="3037" y="8121"/>
                  </a:cubicBezTo>
                  <a:cubicBezTo>
                    <a:pt x="2799" y="7859"/>
                    <a:pt x="2596" y="7537"/>
                    <a:pt x="2430" y="7180"/>
                  </a:cubicBezTo>
                  <a:cubicBezTo>
                    <a:pt x="2501" y="7168"/>
                    <a:pt x="2561" y="7109"/>
                    <a:pt x="2561" y="7025"/>
                  </a:cubicBezTo>
                  <a:cubicBezTo>
                    <a:pt x="2561" y="6930"/>
                    <a:pt x="2489" y="6859"/>
                    <a:pt x="2394" y="6859"/>
                  </a:cubicBezTo>
                  <a:lnTo>
                    <a:pt x="2275" y="6859"/>
                  </a:lnTo>
                  <a:cubicBezTo>
                    <a:pt x="2025" y="6228"/>
                    <a:pt x="1894" y="5513"/>
                    <a:pt x="1882" y="4775"/>
                  </a:cubicBezTo>
                  <a:lnTo>
                    <a:pt x="2061" y="4775"/>
                  </a:lnTo>
                  <a:cubicBezTo>
                    <a:pt x="2144" y="4775"/>
                    <a:pt x="2215" y="4704"/>
                    <a:pt x="2215" y="4608"/>
                  </a:cubicBezTo>
                  <a:cubicBezTo>
                    <a:pt x="2215" y="4513"/>
                    <a:pt x="2144" y="4442"/>
                    <a:pt x="2061" y="4442"/>
                  </a:cubicBezTo>
                  <a:lnTo>
                    <a:pt x="1882" y="4442"/>
                  </a:lnTo>
                  <a:cubicBezTo>
                    <a:pt x="1894" y="3680"/>
                    <a:pt x="2037" y="2965"/>
                    <a:pt x="2275" y="2358"/>
                  </a:cubicBezTo>
                  <a:lnTo>
                    <a:pt x="4478" y="2358"/>
                  </a:lnTo>
                  <a:lnTo>
                    <a:pt x="4478" y="2715"/>
                  </a:lnTo>
                  <a:cubicBezTo>
                    <a:pt x="4478" y="2810"/>
                    <a:pt x="4561" y="2882"/>
                    <a:pt x="4644" y="2882"/>
                  </a:cubicBezTo>
                  <a:cubicBezTo>
                    <a:pt x="4739" y="2882"/>
                    <a:pt x="4811" y="2810"/>
                    <a:pt x="4811" y="2715"/>
                  </a:cubicBezTo>
                  <a:lnTo>
                    <a:pt x="4811" y="2358"/>
                  </a:lnTo>
                  <a:lnTo>
                    <a:pt x="7014" y="2358"/>
                  </a:lnTo>
                  <a:cubicBezTo>
                    <a:pt x="7252" y="2965"/>
                    <a:pt x="7395" y="3680"/>
                    <a:pt x="7418" y="4442"/>
                  </a:cubicBezTo>
                  <a:lnTo>
                    <a:pt x="7204" y="4442"/>
                  </a:lnTo>
                  <a:cubicBezTo>
                    <a:pt x="7121" y="4442"/>
                    <a:pt x="7037" y="4513"/>
                    <a:pt x="7037" y="4608"/>
                  </a:cubicBezTo>
                  <a:cubicBezTo>
                    <a:pt x="7037" y="4704"/>
                    <a:pt x="7121" y="4775"/>
                    <a:pt x="7204" y="4775"/>
                  </a:cubicBezTo>
                  <a:lnTo>
                    <a:pt x="7383" y="4775"/>
                  </a:lnTo>
                  <a:cubicBezTo>
                    <a:pt x="7371" y="5513"/>
                    <a:pt x="7216" y="6228"/>
                    <a:pt x="6978" y="6859"/>
                  </a:cubicBezTo>
                  <a:lnTo>
                    <a:pt x="6859" y="6859"/>
                  </a:lnTo>
                  <a:cubicBezTo>
                    <a:pt x="6775" y="6859"/>
                    <a:pt x="6704" y="6930"/>
                    <a:pt x="6704" y="7025"/>
                  </a:cubicBezTo>
                  <a:cubicBezTo>
                    <a:pt x="6704" y="7109"/>
                    <a:pt x="6764" y="7168"/>
                    <a:pt x="6835" y="7180"/>
                  </a:cubicBezTo>
                  <a:cubicBezTo>
                    <a:pt x="6668" y="7537"/>
                    <a:pt x="6466" y="7859"/>
                    <a:pt x="6228" y="8121"/>
                  </a:cubicBezTo>
                  <a:cubicBezTo>
                    <a:pt x="6168" y="8180"/>
                    <a:pt x="6168" y="8287"/>
                    <a:pt x="6240" y="8347"/>
                  </a:cubicBezTo>
                  <a:cubicBezTo>
                    <a:pt x="6263" y="8371"/>
                    <a:pt x="6311" y="8394"/>
                    <a:pt x="6347" y="8394"/>
                  </a:cubicBezTo>
                  <a:cubicBezTo>
                    <a:pt x="6383" y="8394"/>
                    <a:pt x="6430" y="8371"/>
                    <a:pt x="6466" y="8335"/>
                  </a:cubicBezTo>
                  <a:cubicBezTo>
                    <a:pt x="6740" y="8013"/>
                    <a:pt x="7002" y="7621"/>
                    <a:pt x="7192" y="7180"/>
                  </a:cubicBezTo>
                  <a:lnTo>
                    <a:pt x="8085" y="7180"/>
                  </a:lnTo>
                  <a:cubicBezTo>
                    <a:pt x="7728" y="7656"/>
                    <a:pt x="7299" y="8061"/>
                    <a:pt x="6775" y="8347"/>
                  </a:cubicBezTo>
                  <a:cubicBezTo>
                    <a:pt x="6704" y="8394"/>
                    <a:pt x="6668" y="8490"/>
                    <a:pt x="6716" y="8573"/>
                  </a:cubicBezTo>
                  <a:cubicBezTo>
                    <a:pt x="6749" y="8622"/>
                    <a:pt x="6804" y="8649"/>
                    <a:pt x="6863" y="8649"/>
                  </a:cubicBezTo>
                  <a:cubicBezTo>
                    <a:pt x="6889" y="8649"/>
                    <a:pt x="6916" y="8644"/>
                    <a:pt x="6942" y="8633"/>
                  </a:cubicBezTo>
                  <a:cubicBezTo>
                    <a:pt x="7621" y="8228"/>
                    <a:pt x="8204" y="7644"/>
                    <a:pt x="8621" y="6966"/>
                  </a:cubicBezTo>
                  <a:cubicBezTo>
                    <a:pt x="9038" y="6251"/>
                    <a:pt x="9264" y="5442"/>
                    <a:pt x="9264" y="4608"/>
                  </a:cubicBezTo>
                  <a:cubicBezTo>
                    <a:pt x="9264" y="3382"/>
                    <a:pt x="8788" y="2227"/>
                    <a:pt x="7907" y="1346"/>
                  </a:cubicBezTo>
                  <a:cubicBezTo>
                    <a:pt x="7025" y="477"/>
                    <a:pt x="5871" y="1"/>
                    <a:pt x="4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7" name="Google Shape;337;p35"/>
          <p:cNvSpPr txBox="1"/>
          <p:nvPr>
            <p:ph idx="1" type="subTitle"/>
          </p:nvPr>
        </p:nvSpPr>
        <p:spPr>
          <a:xfrm>
            <a:off x="1280049" y="1620600"/>
            <a:ext cx="25605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Market Opportunity:</a:t>
            </a:r>
            <a:endParaRPr b="1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tamaran"/>
              <a:buChar char="●"/>
            </a:pPr>
            <a:r>
              <a:rPr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New app with better UX reduces bounce rate, could lower customer acquisition cost from $75 to ~$50</a:t>
            </a:r>
            <a:endParaRPr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tamaran"/>
              <a:buChar char="●"/>
            </a:pPr>
            <a:r>
              <a:rPr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Increasing retention: Fixing delivery window issues could reduce 8.3% monthly churn to 5-6%</a:t>
            </a:r>
            <a:endParaRPr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tamaran"/>
              <a:buChar char="●"/>
            </a:pPr>
            <a:r>
              <a:rPr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Current 500 delivery/city/day limit blocks expansion; fixing enables 2-3x capacity</a:t>
            </a:r>
            <a:endParaRPr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Revenue impact: </a:t>
            </a:r>
            <a:r>
              <a:rPr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3x subscriber base (50K → 150K subscribers) × $75/week × 52 weeks = $585M potential at current pricing, $390M with FarmLink Flex, capturing $50-75M realistically</a:t>
            </a:r>
            <a:endParaRPr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5"/>
          <p:cNvSpPr txBox="1"/>
          <p:nvPr>
            <p:ph idx="4" type="ctrTitle"/>
          </p:nvPr>
        </p:nvSpPr>
        <p:spPr>
          <a:xfrm>
            <a:off x="5322577" y="360425"/>
            <a:ext cx="1797900" cy="116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FarmLink Flex Pilot Program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9" name="Google Shape;339;p35"/>
          <p:cNvSpPr txBox="1"/>
          <p:nvPr>
            <p:ph idx="2" type="ctrTitle"/>
          </p:nvPr>
        </p:nvSpPr>
        <p:spPr>
          <a:xfrm>
            <a:off x="1529525" y="652500"/>
            <a:ext cx="1329600" cy="96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FarmLink Flex: Tech Revamp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0" name="Google Shape;340;p35"/>
          <p:cNvSpPr txBox="1"/>
          <p:nvPr>
            <p:ph idx="1" type="subTitle"/>
          </p:nvPr>
        </p:nvSpPr>
        <p:spPr>
          <a:xfrm>
            <a:off x="4211500" y="1613850"/>
            <a:ext cx="4297800" cy="34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Market Opportunity</a:t>
            </a:r>
            <a:endParaRPr b="1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FarmLink currently serves ~5 metro areas with 50K subscribers. The top 50 U.S. metro areas represent ~180M population (vs. ~50M in FarmLink's current 5 cities)</a:t>
            </a:r>
            <a:endParaRPr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FarmLink Flex Pilot Model:</a:t>
            </a:r>
            <a:endParaRPr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tamaran"/>
              <a:buChar char="●"/>
            </a:pPr>
            <a:r>
              <a:rPr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We would start with a 2-city pilot in the Bay Area and San Diego/LA. </a:t>
            </a:r>
            <a:endParaRPr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tamaran"/>
              <a:buChar char="●"/>
            </a:pPr>
            <a:r>
              <a:rPr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Reduces costs by 20-30% with regional capabilities,, enabling competitive pricing</a:t>
            </a:r>
            <a:endParaRPr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tamaran"/>
              <a:buChar char="●"/>
            </a:pPr>
            <a:r>
              <a:rPr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Launch at $50-55/week price point (vs. current $75)</a:t>
            </a:r>
            <a:endParaRPr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tamaran"/>
              <a:buChar char="●"/>
            </a:pPr>
            <a:r>
              <a:rPr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Partner with Uber/DoorDash for same-day delivery (78% of churned customers cited delivery windows)</a:t>
            </a:r>
            <a:endParaRPr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Financial Projections:</a:t>
            </a:r>
            <a:endParaRPr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tamaran"/>
              <a:buChar char="●"/>
            </a:pPr>
            <a:r>
              <a:rPr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Conservative: 100K new subscribers @ $50/week = $260M annual revenue, capturing $40M realistically</a:t>
            </a:r>
            <a:endParaRPr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tamaran"/>
              <a:buChar char="●"/>
            </a:pPr>
            <a:r>
              <a:rPr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Moderate: 350K new subscribers @ $52/week = $946M annual revenue</a:t>
            </a:r>
            <a:r>
              <a:rPr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, capturing $132M realistically</a:t>
            </a:r>
            <a:endParaRPr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tamaran"/>
              <a:buChar char="●"/>
            </a:pPr>
            <a:r>
              <a:rPr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Aggressive: 500K new subscribers @ $55/week = $1.43B annual revenue</a:t>
            </a:r>
            <a:r>
              <a:rPr lang="es">
                <a:solidFill>
                  <a:srgbClr val="000000"/>
                </a:solidFill>
                <a:latin typeface="Catamaran"/>
                <a:ea typeface="Catamaran"/>
                <a:cs typeface="Catamaran"/>
                <a:sym typeface="Catamaran"/>
              </a:rPr>
              <a:t>, capturing $200M realistically</a:t>
            </a:r>
            <a:endParaRPr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41" name="Google Shape;341;p35"/>
          <p:cNvSpPr txBox="1"/>
          <p:nvPr/>
        </p:nvSpPr>
        <p:spPr>
          <a:xfrm>
            <a:off x="112625" y="4298775"/>
            <a:ext cx="2829000" cy="797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latin typeface="Catamaran"/>
                <a:ea typeface="Catamaran"/>
                <a:cs typeface="Catamaran"/>
                <a:sym typeface="Catamaran"/>
              </a:rPr>
              <a:t>Total Investment Required: </a:t>
            </a:r>
            <a:r>
              <a:rPr lang="es" sz="1000">
                <a:latin typeface="Catamaran"/>
                <a:ea typeface="Catamaran"/>
                <a:cs typeface="Catamaran"/>
                <a:sym typeface="Catamaran"/>
              </a:rPr>
              <a:t>$1M for complete platform rebuild (could likely be done more cheaply with AI software engineering), and $1-2M for pilot expansion.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6"/>
          <p:cNvPicPr preferRelativeResize="0"/>
          <p:nvPr/>
        </p:nvPicPr>
        <p:blipFill rotWithShape="1">
          <a:blip r:embed="rId3">
            <a:alphaModFix/>
          </a:blip>
          <a:srcRect b="2089" l="11557" r="15799" t="25341"/>
          <a:stretch/>
        </p:blipFill>
        <p:spPr>
          <a:xfrm>
            <a:off x="1634401" y="0"/>
            <a:ext cx="4274874" cy="2849952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6"/>
          <p:cNvSpPr/>
          <p:nvPr/>
        </p:nvSpPr>
        <p:spPr>
          <a:xfrm>
            <a:off x="1634400" y="2849950"/>
            <a:ext cx="4275000" cy="175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6"/>
          <p:cNvSpPr txBox="1"/>
          <p:nvPr>
            <p:ph idx="1" type="subTitle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>
                <a:solidFill>
                  <a:schemeClr val="lt1"/>
                </a:solidFill>
              </a:rPr>
              <a:t>Mercury is the closest planet to the Sun and the smallest one in the Solar System—it’s only a bit larger than our Moon. The planet’s name has nothing to do with the liquid metal, since it was named after the Roman messenger god, Mercury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9" name="Google Shape;349;p36"/>
          <p:cNvSpPr txBox="1"/>
          <p:nvPr>
            <p:ph type="ctrTitle"/>
          </p:nvPr>
        </p:nvSpPr>
        <p:spPr>
          <a:xfrm rot="5400000">
            <a:off x="7285135" y="1041025"/>
            <a:ext cx="1702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SNEAK PEEK</a:t>
            </a:r>
            <a:endParaRPr/>
          </a:p>
        </p:txBody>
      </p:sp>
      <p:sp>
        <p:nvSpPr>
          <p:cNvPr id="350" name="Google Shape;350;p36"/>
          <p:cNvSpPr/>
          <p:nvPr/>
        </p:nvSpPr>
        <p:spPr>
          <a:xfrm>
            <a:off x="-165700" y="540000"/>
            <a:ext cx="2320200" cy="1386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7"/>
          <p:cNvSpPr/>
          <p:nvPr/>
        </p:nvSpPr>
        <p:spPr>
          <a:xfrm>
            <a:off x="867019" y="867019"/>
            <a:ext cx="5141100" cy="3772200"/>
          </a:xfrm>
          <a:prstGeom prst="rect">
            <a:avLst/>
          </a:prstGeom>
          <a:solidFill>
            <a:srgbClr val="395E3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7"/>
          <p:cNvSpPr txBox="1"/>
          <p:nvPr>
            <p:ph type="ctrTitle"/>
          </p:nvPr>
        </p:nvSpPr>
        <p:spPr>
          <a:xfrm>
            <a:off x="823602" y="310556"/>
            <a:ext cx="42369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ASK </a:t>
            </a:r>
            <a:endParaRPr/>
          </a:p>
        </p:txBody>
      </p:sp>
      <p:sp>
        <p:nvSpPr>
          <p:cNvPr id="357" name="Google Shape;357;p37"/>
          <p:cNvSpPr/>
          <p:nvPr/>
        </p:nvSpPr>
        <p:spPr>
          <a:xfrm>
            <a:off x="5828844" y="3099744"/>
            <a:ext cx="487500" cy="1529100"/>
          </a:xfrm>
          <a:prstGeom prst="rect">
            <a:avLst/>
          </a:prstGeom>
          <a:solidFill>
            <a:srgbClr val="395E3D">
              <a:alpha val="734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7"/>
          <p:cNvSpPr txBox="1"/>
          <p:nvPr/>
        </p:nvSpPr>
        <p:spPr>
          <a:xfrm>
            <a:off x="1080044" y="1178994"/>
            <a:ext cx="6173700" cy="3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"/>
              <a:buAutoNum type="arabicPeriod"/>
            </a:pPr>
            <a:r>
              <a:rPr b="1" lang="es" sz="12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STRATEGIC APPROVAL</a:t>
            </a:r>
            <a:endParaRPr b="1" sz="12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AutoNum type="alphaLcPeriod"/>
            </a:pPr>
            <a:r>
              <a:rPr lang="es" sz="12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Green light for FarmLink Flex three-tier model</a:t>
            </a:r>
            <a:endParaRPr sz="12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"/>
              <a:buAutoNum type="arabicPeriod"/>
            </a:pPr>
            <a:r>
              <a:rPr b="1" lang="es" sz="12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BUDGET ALLOCATION $2.5M over 6 months</a:t>
            </a:r>
            <a:endParaRPr b="1" sz="12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AutoNum type="alphaLcPeriod"/>
            </a:pPr>
            <a:r>
              <a:rPr lang="es" sz="12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$800K: Logistics tech partnership and integration</a:t>
            </a:r>
            <a:endParaRPr sz="12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AutoNum type="alphaLcPeriod"/>
            </a:pPr>
            <a:r>
              <a:rPr lang="es" sz="12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$500K: App/platform improvements</a:t>
            </a:r>
            <a:endParaRPr sz="12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AutoNum type="alphaLcPeriod"/>
            </a:pPr>
            <a:r>
              <a:rPr lang="es" sz="12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$600K: Two-city pilot marketing spend</a:t>
            </a:r>
            <a:endParaRPr sz="12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AutoNum type="alphaLcPeriod"/>
            </a:pPr>
            <a:r>
              <a:rPr lang="es" sz="12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$400K: Regional farmer onboarding and support</a:t>
            </a:r>
            <a:endParaRPr sz="12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AutoNum type="alphaLcPeriod"/>
            </a:pPr>
            <a:r>
              <a:rPr lang="es" sz="12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$200K: Research and testing</a:t>
            </a:r>
            <a:endParaRPr sz="12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"/>
              <a:buAutoNum type="arabicPeriod"/>
            </a:pPr>
            <a:r>
              <a:rPr b="1" lang="es" sz="12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RESOURCE COMMITMENT</a:t>
            </a:r>
            <a:endParaRPr b="1" sz="12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AutoNum type="alphaLcPeriod"/>
            </a:pPr>
            <a:r>
              <a:rPr lang="es" sz="12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product team (3 engineers, 1 designer, 1 PM)</a:t>
            </a:r>
            <a:endParaRPr sz="12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"/>
              <a:buAutoNum type="arabicPeriod"/>
            </a:pPr>
            <a:r>
              <a:rPr b="1" lang="es" sz="12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TIMELINE AUTHORITY</a:t>
            </a:r>
            <a:endParaRPr b="1" sz="12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Light"/>
              <a:buAutoNum type="alphaLcPeriod"/>
            </a:pPr>
            <a:r>
              <a:rPr lang="es" sz="12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2-month decision window for pilot results</a:t>
            </a:r>
            <a:endParaRPr sz="12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8"/>
          <p:cNvSpPr/>
          <p:nvPr/>
        </p:nvSpPr>
        <p:spPr>
          <a:xfrm>
            <a:off x="5859096" y="777631"/>
            <a:ext cx="352500" cy="954300"/>
          </a:xfrm>
          <a:prstGeom prst="rect">
            <a:avLst/>
          </a:prstGeom>
          <a:solidFill>
            <a:srgbClr val="395E3D">
              <a:alpha val="5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8"/>
          <p:cNvSpPr/>
          <p:nvPr/>
        </p:nvSpPr>
        <p:spPr>
          <a:xfrm>
            <a:off x="2925396" y="777631"/>
            <a:ext cx="352500" cy="954300"/>
          </a:xfrm>
          <a:prstGeom prst="rect">
            <a:avLst/>
          </a:prstGeom>
          <a:solidFill>
            <a:srgbClr val="395E3D">
              <a:alpha val="5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8"/>
          <p:cNvSpPr/>
          <p:nvPr/>
        </p:nvSpPr>
        <p:spPr>
          <a:xfrm>
            <a:off x="4414484" y="3901831"/>
            <a:ext cx="352500" cy="954300"/>
          </a:xfrm>
          <a:prstGeom prst="rect">
            <a:avLst/>
          </a:prstGeom>
          <a:solidFill>
            <a:srgbClr val="395E3D">
              <a:alpha val="5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8"/>
          <p:cNvSpPr/>
          <p:nvPr/>
        </p:nvSpPr>
        <p:spPr>
          <a:xfrm>
            <a:off x="7243409" y="3901831"/>
            <a:ext cx="352500" cy="954300"/>
          </a:xfrm>
          <a:prstGeom prst="rect">
            <a:avLst/>
          </a:prstGeom>
          <a:solidFill>
            <a:srgbClr val="395E3D">
              <a:alpha val="5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8"/>
          <p:cNvSpPr/>
          <p:nvPr/>
        </p:nvSpPr>
        <p:spPr>
          <a:xfrm>
            <a:off x="1468071" y="3901831"/>
            <a:ext cx="352500" cy="954300"/>
          </a:xfrm>
          <a:prstGeom prst="rect">
            <a:avLst/>
          </a:prstGeom>
          <a:solidFill>
            <a:srgbClr val="395E3D">
              <a:alpha val="5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8" name="Google Shape;368;p38"/>
          <p:cNvCxnSpPr/>
          <p:nvPr/>
        </p:nvCxnSpPr>
        <p:spPr>
          <a:xfrm rot="10800000">
            <a:off x="3036546" y="777631"/>
            <a:ext cx="0" cy="2095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9" name="Google Shape;369;p38"/>
          <p:cNvCxnSpPr/>
          <p:nvPr/>
        </p:nvCxnSpPr>
        <p:spPr>
          <a:xfrm rot="10800000">
            <a:off x="5951196" y="777631"/>
            <a:ext cx="0" cy="2095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0" name="Google Shape;370;p38"/>
          <p:cNvSpPr txBox="1"/>
          <p:nvPr>
            <p:ph type="ctrTitle"/>
          </p:nvPr>
        </p:nvSpPr>
        <p:spPr>
          <a:xfrm>
            <a:off x="331109" y="259496"/>
            <a:ext cx="3481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/>
              <a:t>NEXT STEPS</a:t>
            </a:r>
            <a:endParaRPr sz="2500"/>
          </a:p>
        </p:txBody>
      </p:sp>
      <p:sp>
        <p:nvSpPr>
          <p:cNvPr id="371" name="Google Shape;371;p38"/>
          <p:cNvSpPr txBox="1"/>
          <p:nvPr/>
        </p:nvSpPr>
        <p:spPr>
          <a:xfrm>
            <a:off x="3201208" y="949456"/>
            <a:ext cx="18516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Launch farmer outreach in pilot cities.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72" name="Google Shape;372;p38"/>
          <p:cNvSpPr txBox="1"/>
          <p:nvPr/>
        </p:nvSpPr>
        <p:spPr>
          <a:xfrm>
            <a:off x="3011196" y="649306"/>
            <a:ext cx="11334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WEEK 2</a:t>
            </a:r>
            <a:endParaRPr b="1" sz="18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grpSp>
        <p:nvGrpSpPr>
          <p:cNvPr id="373" name="Google Shape;373;p38"/>
          <p:cNvGrpSpPr/>
          <p:nvPr/>
        </p:nvGrpSpPr>
        <p:grpSpPr>
          <a:xfrm>
            <a:off x="1468071" y="2704831"/>
            <a:ext cx="6001362" cy="222300"/>
            <a:chOff x="1464850" y="436376"/>
            <a:chExt cx="6001362" cy="222300"/>
          </a:xfrm>
        </p:grpSpPr>
        <p:sp>
          <p:nvSpPr>
            <p:cNvPr id="374" name="Google Shape;374;p38"/>
            <p:cNvSpPr/>
            <p:nvPr/>
          </p:nvSpPr>
          <p:spPr>
            <a:xfrm>
              <a:off x="1464850" y="436376"/>
              <a:ext cx="222300" cy="2223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8"/>
            <p:cNvSpPr/>
            <p:nvPr/>
          </p:nvSpPr>
          <p:spPr>
            <a:xfrm>
              <a:off x="4410215" y="436376"/>
              <a:ext cx="222300" cy="2223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7243912" y="436376"/>
              <a:ext cx="222300" cy="2223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8"/>
            <p:cNvSpPr/>
            <p:nvPr/>
          </p:nvSpPr>
          <p:spPr>
            <a:xfrm>
              <a:off x="2920366" y="436376"/>
              <a:ext cx="222300" cy="2223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8"/>
            <p:cNvSpPr/>
            <p:nvPr/>
          </p:nvSpPr>
          <p:spPr>
            <a:xfrm>
              <a:off x="5831847" y="436376"/>
              <a:ext cx="222300" cy="2223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79" name="Google Shape;379;p38"/>
            <p:cNvCxnSpPr/>
            <p:nvPr/>
          </p:nvCxnSpPr>
          <p:spPr>
            <a:xfrm>
              <a:off x="1798637" y="547513"/>
              <a:ext cx="9882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0" name="Google Shape;380;p38"/>
            <p:cNvCxnSpPr/>
            <p:nvPr/>
          </p:nvCxnSpPr>
          <p:spPr>
            <a:xfrm>
              <a:off x="3276248" y="547513"/>
              <a:ext cx="9882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1" name="Google Shape;381;p38"/>
            <p:cNvCxnSpPr/>
            <p:nvPr/>
          </p:nvCxnSpPr>
          <p:spPr>
            <a:xfrm>
              <a:off x="4753898" y="547513"/>
              <a:ext cx="9882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2" name="Google Shape;382;p38"/>
            <p:cNvCxnSpPr/>
            <p:nvPr/>
          </p:nvCxnSpPr>
          <p:spPr>
            <a:xfrm>
              <a:off x="6143961" y="547513"/>
              <a:ext cx="9882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83" name="Google Shape;383;p38"/>
          <p:cNvSpPr txBox="1"/>
          <p:nvPr/>
        </p:nvSpPr>
        <p:spPr>
          <a:xfrm>
            <a:off x="6128069" y="949456"/>
            <a:ext cx="1851600" cy="6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Develop and launch marketing campaigns.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84" name="Google Shape;384;p38"/>
          <p:cNvSpPr txBox="1"/>
          <p:nvPr/>
        </p:nvSpPr>
        <p:spPr>
          <a:xfrm>
            <a:off x="5925846" y="649306"/>
            <a:ext cx="11334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WEEK 4</a:t>
            </a:r>
            <a:endParaRPr b="1" sz="18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cxnSp>
        <p:nvCxnSpPr>
          <p:cNvPr id="385" name="Google Shape;385;p38"/>
          <p:cNvCxnSpPr/>
          <p:nvPr/>
        </p:nvCxnSpPr>
        <p:spPr>
          <a:xfrm rot="10800000">
            <a:off x="4512921" y="2826031"/>
            <a:ext cx="0" cy="20283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6" name="Google Shape;386;p38"/>
          <p:cNvSpPr txBox="1"/>
          <p:nvPr/>
        </p:nvSpPr>
        <p:spPr>
          <a:xfrm>
            <a:off x="4679048" y="4435871"/>
            <a:ext cx="18516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Begin customer research interviews and A/B testing..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87" name="Google Shape;387;p38"/>
          <p:cNvSpPr txBox="1"/>
          <p:nvPr/>
        </p:nvSpPr>
        <p:spPr>
          <a:xfrm>
            <a:off x="4525671" y="4139184"/>
            <a:ext cx="1133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WEEK 3</a:t>
            </a:r>
            <a:endParaRPr b="1" sz="18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cxnSp>
        <p:nvCxnSpPr>
          <p:cNvPr id="388" name="Google Shape;388;p38"/>
          <p:cNvCxnSpPr/>
          <p:nvPr/>
        </p:nvCxnSpPr>
        <p:spPr>
          <a:xfrm rot="10800000">
            <a:off x="1569696" y="2826031"/>
            <a:ext cx="0" cy="20283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9" name="Google Shape;389;p38"/>
          <p:cNvSpPr txBox="1"/>
          <p:nvPr/>
        </p:nvSpPr>
        <p:spPr>
          <a:xfrm>
            <a:off x="1743883" y="4435871"/>
            <a:ext cx="18516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Secure logistics partner, kick off </a:t>
            </a: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technical</a:t>
            </a: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 builds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90" name="Google Shape;390;p38"/>
          <p:cNvSpPr txBox="1"/>
          <p:nvPr/>
        </p:nvSpPr>
        <p:spPr>
          <a:xfrm>
            <a:off x="1553871" y="4139184"/>
            <a:ext cx="1133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WEEK 1</a:t>
            </a:r>
            <a:endParaRPr b="1" sz="18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cxnSp>
        <p:nvCxnSpPr>
          <p:cNvPr id="391" name="Google Shape;391;p38"/>
          <p:cNvCxnSpPr/>
          <p:nvPr/>
        </p:nvCxnSpPr>
        <p:spPr>
          <a:xfrm rot="10800000">
            <a:off x="7360896" y="2826031"/>
            <a:ext cx="0" cy="20283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2" name="Google Shape;392;p38"/>
          <p:cNvSpPr txBox="1"/>
          <p:nvPr/>
        </p:nvSpPr>
        <p:spPr>
          <a:xfrm>
            <a:off x="7541921" y="4411448"/>
            <a:ext cx="18516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Soft launch in 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Palo Alto.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93" name="Google Shape;393;p38"/>
          <p:cNvSpPr txBox="1"/>
          <p:nvPr/>
        </p:nvSpPr>
        <p:spPr>
          <a:xfrm>
            <a:off x="7364121" y="4139184"/>
            <a:ext cx="11334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 WEEK 5</a:t>
            </a:r>
            <a:endParaRPr b="1" sz="18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 title="Screenshot 2025-10-14 at 12.12.15 AM.png"/>
          <p:cNvPicPr preferRelativeResize="0"/>
          <p:nvPr/>
        </p:nvPicPr>
        <p:blipFill rotWithShape="1">
          <a:blip r:embed="rId3">
            <a:alphaModFix/>
          </a:blip>
          <a:srcRect b="0" l="0" r="19523" t="0"/>
          <a:stretch/>
        </p:blipFill>
        <p:spPr>
          <a:xfrm>
            <a:off x="3169851" y="0"/>
            <a:ext cx="597414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/>
          <p:nvPr/>
        </p:nvSpPr>
        <p:spPr>
          <a:xfrm rot="5400000">
            <a:off x="1428875" y="205200"/>
            <a:ext cx="3358800" cy="5026500"/>
          </a:xfrm>
          <a:prstGeom prst="rect">
            <a:avLst/>
          </a:prstGeom>
          <a:solidFill>
            <a:srgbClr val="395E3D">
              <a:alpha val="734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9"/>
          <p:cNvSpPr txBox="1"/>
          <p:nvPr>
            <p:ph idx="1" type="subTitle"/>
          </p:nvPr>
        </p:nvSpPr>
        <p:spPr>
          <a:xfrm>
            <a:off x="831200" y="2546244"/>
            <a:ext cx="42243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700">
                <a:solidFill>
                  <a:schemeClr val="lt1"/>
                </a:solidFill>
              </a:rPr>
              <a:t>FarmLink - Team 7</a:t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1" name="Google Shape;401;p39"/>
          <p:cNvSpPr txBox="1"/>
          <p:nvPr>
            <p:ph type="ctrTitle"/>
          </p:nvPr>
        </p:nvSpPr>
        <p:spPr>
          <a:xfrm>
            <a:off x="831200" y="669577"/>
            <a:ext cx="26073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</a:rPr>
              <a:t>THANK YOU!</a:t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0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APPENDIX</a:t>
            </a:r>
            <a:endParaRPr/>
          </a:p>
        </p:txBody>
      </p:sp>
      <p:sp>
        <p:nvSpPr>
          <p:cNvPr id="407" name="Google Shape;407;p40"/>
          <p:cNvSpPr txBox="1"/>
          <p:nvPr>
            <p:ph idx="2" type="subTitle"/>
          </p:nvPr>
        </p:nvSpPr>
        <p:spPr>
          <a:xfrm>
            <a:off x="615800" y="229525"/>
            <a:ext cx="4655400" cy="6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s" sz="1800">
                <a:latin typeface="Catamaran"/>
                <a:ea typeface="Catamaran"/>
                <a:cs typeface="Catamaran"/>
                <a:sym typeface="Catamaran"/>
              </a:rPr>
              <a:t>References</a:t>
            </a:r>
            <a:endParaRPr sz="1800"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408" name="Google Shape;408;p40"/>
          <p:cNvSpPr txBox="1"/>
          <p:nvPr/>
        </p:nvSpPr>
        <p:spPr>
          <a:xfrm>
            <a:off x="615800" y="740025"/>
            <a:ext cx="64293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[1] Grocery Delivery - United States | Statista Market Forecast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[2] United States Online Grocery Market Size &amp; Forecast to 2033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[3] Renub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[4] Community Supported Agriculture | National Agricultural Library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[5] The Size and Scope of Locally Marketed Food Production | Economic Research Service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[6] US Meal Kit Delivery Services Market 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[7] Organic Agriculture | Economic Research Service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[8] Growth of U.S. Organic Marketplace Accelerated in 2024 | OTA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[9] Grocery Delivery - United States | Statista Market Forecast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[10] The next S-curve of growth: Online grocery to 2030 | McKinsey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[11] eGrocery Lookout: Market Trends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[12] United States Organic Food Market Size &amp; Forecast to 2033</a:t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>
            <p:ph idx="1" type="subTitle"/>
          </p:nvPr>
        </p:nvSpPr>
        <p:spPr>
          <a:xfrm>
            <a:off x="997600" y="4214250"/>
            <a:ext cx="76530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00"/>
              <a:buFont typeface="Arial"/>
              <a:buAutoNum type="arabicPeriod"/>
            </a:pPr>
            <a:r>
              <a:rPr b="1" lang="es" sz="1000">
                <a:latin typeface="Arial"/>
                <a:ea typeface="Arial"/>
                <a:cs typeface="Arial"/>
                <a:sym typeface="Arial"/>
              </a:rPr>
              <a:t>Team: MADI</a:t>
            </a:r>
            <a:endParaRPr b="1" sz="1000"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AutoNum type="arabicPeriod"/>
            </a:pPr>
            <a:r>
              <a:rPr lang="es" sz="900">
                <a:latin typeface="Arial"/>
                <a:ea typeface="Arial"/>
                <a:cs typeface="Arial"/>
                <a:sym typeface="Arial"/>
              </a:rPr>
              <a:t>Introduce team members and their skills and/or special knowledge.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AutoNum type="arabicPeriod"/>
            </a:pPr>
            <a:r>
              <a:rPr b="1" lang="es" sz="1000">
                <a:latin typeface="Arial"/>
                <a:ea typeface="Arial"/>
                <a:cs typeface="Arial"/>
                <a:sym typeface="Arial"/>
              </a:rPr>
              <a:t>Introduction</a:t>
            </a:r>
            <a:r>
              <a:rPr b="1" lang="es" sz="900">
                <a:latin typeface="Arial"/>
                <a:ea typeface="Arial"/>
                <a:cs typeface="Arial"/>
                <a:sym typeface="Arial"/>
              </a:rPr>
              <a:t> (1 min): MADI</a:t>
            </a:r>
            <a:endParaRPr b="1" sz="900"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AutoNum type="arabicPeriod"/>
            </a:pPr>
            <a:r>
              <a:rPr lang="es" sz="900">
                <a:latin typeface="Arial"/>
                <a:ea typeface="Arial"/>
                <a:cs typeface="Arial"/>
                <a:sym typeface="Arial"/>
              </a:rPr>
              <a:t>Importance of the product/initiative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AutoNum type="arabicPeriod"/>
            </a:pPr>
            <a:r>
              <a:rPr b="1" lang="es" sz="1000">
                <a:latin typeface="Arial"/>
                <a:ea typeface="Arial"/>
                <a:cs typeface="Arial"/>
                <a:sym typeface="Arial"/>
              </a:rPr>
              <a:t>Problem Statement</a:t>
            </a:r>
            <a:r>
              <a:rPr lang="es" sz="900">
                <a:latin typeface="Arial"/>
                <a:ea typeface="Arial"/>
                <a:cs typeface="Arial"/>
                <a:sym typeface="Arial"/>
              </a:rPr>
              <a:t>: Vardhan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AutoNum type="arabicPeriod"/>
            </a:pPr>
            <a:r>
              <a:rPr lang="es" sz="900">
                <a:latin typeface="Arial"/>
                <a:ea typeface="Arial"/>
                <a:cs typeface="Arial"/>
                <a:sym typeface="Arial"/>
              </a:rPr>
              <a:t>Define the problem/opportunity.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AutoNum type="arabicPeriod"/>
            </a:pPr>
            <a:r>
              <a:rPr lang="es" sz="900">
                <a:latin typeface="Arial"/>
                <a:ea typeface="Arial"/>
                <a:cs typeface="Arial"/>
                <a:sym typeface="Arial"/>
              </a:rPr>
              <a:t>Support with data/examples.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AutoNum type="arabicPeriod"/>
            </a:pPr>
            <a:r>
              <a:rPr b="1" lang="es" sz="1000">
                <a:latin typeface="Arial"/>
                <a:ea typeface="Arial"/>
                <a:cs typeface="Arial"/>
                <a:sym typeface="Arial"/>
              </a:rPr>
              <a:t>DRAFT Solution</a:t>
            </a:r>
            <a:r>
              <a:rPr lang="es" sz="900">
                <a:latin typeface="Arial"/>
                <a:ea typeface="Arial"/>
                <a:cs typeface="Arial"/>
                <a:sym typeface="Arial"/>
              </a:rPr>
              <a:t>: Andrew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AutoNum type="arabicPeriod"/>
            </a:pPr>
            <a:r>
              <a:rPr lang="es" sz="900">
                <a:latin typeface="Arial"/>
                <a:ea typeface="Arial"/>
                <a:cs typeface="Arial"/>
                <a:sym typeface="Arial"/>
              </a:rPr>
              <a:t>Product features and benefits.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AutoNum type="arabicPeriod"/>
            </a:pPr>
            <a:r>
              <a:rPr lang="es" sz="900">
                <a:latin typeface="Arial"/>
                <a:ea typeface="Arial"/>
                <a:cs typeface="Arial"/>
                <a:sym typeface="Arial"/>
              </a:rPr>
              <a:t>Include visuals/prototypes if possible.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AutoNum type="arabicPeriod"/>
            </a:pPr>
            <a:r>
              <a:rPr lang="es" sz="900">
                <a:latin typeface="Arial"/>
                <a:ea typeface="Arial"/>
                <a:cs typeface="Arial"/>
                <a:sym typeface="Arial"/>
              </a:rPr>
              <a:t>Business Model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AutoNum type="arabicPeriod"/>
            </a:pPr>
            <a:r>
              <a:rPr b="1" lang="es" sz="1000">
                <a:latin typeface="Arial"/>
                <a:ea typeface="Arial"/>
                <a:cs typeface="Arial"/>
                <a:sym typeface="Arial"/>
              </a:rPr>
              <a:t>Market Analysis</a:t>
            </a:r>
            <a:r>
              <a:rPr lang="es" sz="900">
                <a:latin typeface="Arial"/>
                <a:ea typeface="Arial"/>
                <a:cs typeface="Arial"/>
                <a:sym typeface="Arial"/>
              </a:rPr>
              <a:t> (1 min): Peter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AutoNum type="arabicPeriod"/>
            </a:pPr>
            <a:r>
              <a:rPr lang="es" sz="900">
                <a:latin typeface="Arial"/>
                <a:ea typeface="Arial"/>
                <a:cs typeface="Arial"/>
                <a:sym typeface="Arial"/>
              </a:rPr>
              <a:t>Target market and size.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AutoNum type="arabicPeriod"/>
            </a:pPr>
            <a:r>
              <a:rPr lang="es" sz="900">
                <a:latin typeface="Arial"/>
                <a:ea typeface="Arial"/>
                <a:cs typeface="Arial"/>
                <a:sym typeface="Arial"/>
              </a:rPr>
              <a:t>Competitive landscape and differentiation.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AutoNum type="arabicPeriod"/>
            </a:pPr>
            <a:r>
              <a:rPr b="1" lang="es" sz="1000">
                <a:latin typeface="Arial"/>
                <a:ea typeface="Arial"/>
                <a:cs typeface="Arial"/>
                <a:sym typeface="Arial"/>
              </a:rPr>
              <a:t>Financial Projections</a:t>
            </a:r>
            <a:r>
              <a:rPr lang="es" sz="900">
                <a:latin typeface="Arial"/>
                <a:ea typeface="Arial"/>
                <a:cs typeface="Arial"/>
                <a:sym typeface="Arial"/>
              </a:rPr>
              <a:t>: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AutoNum type="arabicPeriod"/>
            </a:pPr>
            <a:r>
              <a:rPr lang="es" sz="900">
                <a:latin typeface="Arial"/>
                <a:ea typeface="Arial"/>
                <a:cs typeface="Arial"/>
                <a:sym typeface="Arial"/>
              </a:rPr>
              <a:t>Revenue projections and TAM/SAM/SOM.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AutoNum type="arabicPeriod"/>
            </a:pPr>
            <a:r>
              <a:rPr b="1" lang="es" sz="1000">
                <a:latin typeface="Arial"/>
                <a:ea typeface="Arial"/>
                <a:cs typeface="Arial"/>
                <a:sym typeface="Arial"/>
              </a:rPr>
              <a:t>Ask and Next Steps: Sunny</a:t>
            </a:r>
            <a:endParaRPr b="1" sz="1000"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AutoNum type="arabicPeriod"/>
            </a:pPr>
            <a:r>
              <a:rPr lang="es" sz="900">
                <a:latin typeface="Arial"/>
                <a:ea typeface="Arial"/>
                <a:cs typeface="Arial"/>
                <a:sym typeface="Arial"/>
              </a:rPr>
              <a:t>Request to the product council (approval, resources, etc.).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AutoNum type="arabicPeriod"/>
            </a:pPr>
            <a:r>
              <a:rPr b="1" lang="es" sz="1000">
                <a:latin typeface="Arial"/>
                <a:ea typeface="Arial"/>
                <a:cs typeface="Arial"/>
                <a:sym typeface="Arial"/>
              </a:rPr>
              <a:t>Appendix (Optional):</a:t>
            </a:r>
            <a:endParaRPr b="1" sz="1000"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AutoNum type="arabicPeriod"/>
            </a:pPr>
            <a:r>
              <a:rPr lang="es" sz="900">
                <a:latin typeface="Arial"/>
                <a:ea typeface="Arial"/>
                <a:cs typeface="Arial"/>
                <a:sym typeface="Arial"/>
              </a:rPr>
              <a:t>Extra details like financials or technical specs.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AutoNum type="arabicPeriod"/>
            </a:pPr>
            <a:r>
              <a:rPr lang="es" sz="900">
                <a:latin typeface="Arial"/>
                <a:ea typeface="Arial"/>
                <a:cs typeface="Arial"/>
                <a:sym typeface="Arial"/>
              </a:rPr>
              <a:t>Special regulatory or legal needs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AutoNum type="arabicPeriod"/>
            </a:pPr>
            <a:r>
              <a:rPr lang="es" sz="900">
                <a:latin typeface="Arial"/>
                <a:ea typeface="Arial"/>
                <a:cs typeface="Arial"/>
                <a:sym typeface="Arial"/>
              </a:rPr>
              <a:t>Relevant extra research</a:t>
            </a:r>
            <a:endParaRPr sz="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1"/>
          <p:cNvSpPr/>
          <p:nvPr/>
        </p:nvSpPr>
        <p:spPr>
          <a:xfrm>
            <a:off x="-38250" y="1567950"/>
            <a:ext cx="7253100" cy="200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1"/>
          <p:cNvSpPr txBox="1"/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LOCATIONS</a:t>
            </a:r>
            <a:endParaRPr/>
          </a:p>
        </p:txBody>
      </p:sp>
      <p:grpSp>
        <p:nvGrpSpPr>
          <p:cNvPr id="415" name="Google Shape;415;p41"/>
          <p:cNvGrpSpPr/>
          <p:nvPr/>
        </p:nvGrpSpPr>
        <p:grpSpPr>
          <a:xfrm>
            <a:off x="415220" y="1150411"/>
            <a:ext cx="5009329" cy="3094349"/>
            <a:chOff x="238125" y="164598"/>
            <a:chExt cx="7141900" cy="4411675"/>
          </a:xfrm>
        </p:grpSpPr>
        <p:sp>
          <p:nvSpPr>
            <p:cNvPr id="416" name="Google Shape;416;p41"/>
            <p:cNvSpPr/>
            <p:nvPr/>
          </p:nvSpPr>
          <p:spPr>
            <a:xfrm>
              <a:off x="238125" y="164598"/>
              <a:ext cx="7141900" cy="4411675"/>
            </a:xfrm>
            <a:custGeom>
              <a:rect b="b" l="l" r="r" t="t"/>
              <a:pathLst>
                <a:path extrusionOk="0" h="176467" w="285676">
                  <a:moveTo>
                    <a:pt x="25976" y="0"/>
                  </a:moveTo>
                  <a:lnTo>
                    <a:pt x="25182" y="2048"/>
                  </a:lnTo>
                  <a:lnTo>
                    <a:pt x="25976" y="2842"/>
                  </a:lnTo>
                  <a:lnTo>
                    <a:pt x="25579" y="3806"/>
                  </a:lnTo>
                  <a:lnTo>
                    <a:pt x="24566" y="5569"/>
                  </a:lnTo>
                  <a:lnTo>
                    <a:pt x="25976" y="7418"/>
                  </a:lnTo>
                  <a:lnTo>
                    <a:pt x="25275" y="8298"/>
                  </a:lnTo>
                  <a:lnTo>
                    <a:pt x="25275" y="10763"/>
                  </a:lnTo>
                  <a:lnTo>
                    <a:pt x="23510" y="12874"/>
                  </a:lnTo>
                  <a:lnTo>
                    <a:pt x="20959" y="12874"/>
                  </a:lnTo>
                  <a:lnTo>
                    <a:pt x="20606" y="10054"/>
                  </a:lnTo>
                  <a:lnTo>
                    <a:pt x="22369" y="9444"/>
                  </a:lnTo>
                  <a:lnTo>
                    <a:pt x="23688" y="7595"/>
                  </a:lnTo>
                  <a:lnTo>
                    <a:pt x="23688" y="5478"/>
                  </a:lnTo>
                  <a:lnTo>
                    <a:pt x="20606" y="4953"/>
                  </a:lnTo>
                  <a:lnTo>
                    <a:pt x="17700" y="3806"/>
                  </a:lnTo>
                  <a:lnTo>
                    <a:pt x="16908" y="1694"/>
                  </a:lnTo>
                  <a:lnTo>
                    <a:pt x="15674" y="1694"/>
                  </a:lnTo>
                  <a:lnTo>
                    <a:pt x="14794" y="4068"/>
                  </a:lnTo>
                  <a:lnTo>
                    <a:pt x="14794" y="5478"/>
                  </a:lnTo>
                  <a:lnTo>
                    <a:pt x="15674" y="5917"/>
                  </a:lnTo>
                  <a:lnTo>
                    <a:pt x="15589" y="8021"/>
                  </a:lnTo>
                  <a:lnTo>
                    <a:pt x="16992" y="8220"/>
                  </a:lnTo>
                  <a:lnTo>
                    <a:pt x="15525" y="9652"/>
                  </a:lnTo>
                  <a:lnTo>
                    <a:pt x="15410" y="12521"/>
                  </a:lnTo>
                  <a:lnTo>
                    <a:pt x="16381" y="14284"/>
                  </a:lnTo>
                  <a:lnTo>
                    <a:pt x="14794" y="16135"/>
                  </a:lnTo>
                  <a:lnTo>
                    <a:pt x="14794" y="17722"/>
                  </a:lnTo>
                  <a:lnTo>
                    <a:pt x="13029" y="23355"/>
                  </a:lnTo>
                  <a:lnTo>
                    <a:pt x="12215" y="24532"/>
                  </a:lnTo>
                  <a:lnTo>
                    <a:pt x="11273" y="25905"/>
                  </a:lnTo>
                  <a:lnTo>
                    <a:pt x="11273" y="28195"/>
                  </a:lnTo>
                  <a:lnTo>
                    <a:pt x="8956" y="32396"/>
                  </a:lnTo>
                  <a:lnTo>
                    <a:pt x="5638" y="38412"/>
                  </a:lnTo>
                  <a:lnTo>
                    <a:pt x="5285" y="44748"/>
                  </a:lnTo>
                  <a:lnTo>
                    <a:pt x="4407" y="46335"/>
                  </a:lnTo>
                  <a:lnTo>
                    <a:pt x="4753" y="48801"/>
                  </a:lnTo>
                  <a:lnTo>
                    <a:pt x="1680" y="53817"/>
                  </a:lnTo>
                  <a:lnTo>
                    <a:pt x="0" y="56106"/>
                  </a:lnTo>
                  <a:lnTo>
                    <a:pt x="2997" y="59449"/>
                  </a:lnTo>
                  <a:lnTo>
                    <a:pt x="2381" y="62107"/>
                  </a:lnTo>
                  <a:lnTo>
                    <a:pt x="2168" y="66281"/>
                  </a:lnTo>
                  <a:lnTo>
                    <a:pt x="4230" y="69398"/>
                  </a:lnTo>
                  <a:lnTo>
                    <a:pt x="4053" y="72218"/>
                  </a:lnTo>
                  <a:lnTo>
                    <a:pt x="5902" y="74246"/>
                  </a:lnTo>
                  <a:lnTo>
                    <a:pt x="5726" y="79441"/>
                  </a:lnTo>
                  <a:lnTo>
                    <a:pt x="7752" y="81821"/>
                  </a:lnTo>
                  <a:lnTo>
                    <a:pt x="7752" y="83140"/>
                  </a:lnTo>
                  <a:lnTo>
                    <a:pt x="6518" y="84457"/>
                  </a:lnTo>
                  <a:lnTo>
                    <a:pt x="6518" y="85513"/>
                  </a:lnTo>
                  <a:lnTo>
                    <a:pt x="7313" y="86222"/>
                  </a:lnTo>
                  <a:lnTo>
                    <a:pt x="8978" y="90339"/>
                  </a:lnTo>
                  <a:lnTo>
                    <a:pt x="9382" y="91330"/>
                  </a:lnTo>
                  <a:lnTo>
                    <a:pt x="10125" y="93172"/>
                  </a:lnTo>
                  <a:lnTo>
                    <a:pt x="9510" y="94761"/>
                  </a:lnTo>
                  <a:lnTo>
                    <a:pt x="9956" y="95908"/>
                  </a:lnTo>
                  <a:lnTo>
                    <a:pt x="10479" y="96872"/>
                  </a:lnTo>
                  <a:lnTo>
                    <a:pt x="9814" y="98814"/>
                  </a:lnTo>
                  <a:lnTo>
                    <a:pt x="9807" y="98819"/>
                  </a:lnTo>
                  <a:lnTo>
                    <a:pt x="9601" y="99430"/>
                  </a:lnTo>
                  <a:lnTo>
                    <a:pt x="11096" y="100663"/>
                  </a:lnTo>
                  <a:lnTo>
                    <a:pt x="15496" y="101186"/>
                  </a:lnTo>
                  <a:lnTo>
                    <a:pt x="18848" y="105325"/>
                  </a:lnTo>
                  <a:lnTo>
                    <a:pt x="20633" y="105799"/>
                  </a:lnTo>
                  <a:lnTo>
                    <a:pt x="20959" y="107706"/>
                  </a:lnTo>
                  <a:lnTo>
                    <a:pt x="23071" y="107706"/>
                  </a:lnTo>
                  <a:lnTo>
                    <a:pt x="23071" y="110349"/>
                  </a:lnTo>
                  <a:lnTo>
                    <a:pt x="25361" y="111227"/>
                  </a:lnTo>
                  <a:lnTo>
                    <a:pt x="25545" y="113311"/>
                  </a:lnTo>
                  <a:lnTo>
                    <a:pt x="25976" y="118094"/>
                  </a:lnTo>
                  <a:lnTo>
                    <a:pt x="39361" y="118094"/>
                  </a:lnTo>
                  <a:lnTo>
                    <a:pt x="39361" y="121176"/>
                  </a:lnTo>
                  <a:lnTo>
                    <a:pt x="50344" y="127809"/>
                  </a:lnTo>
                  <a:lnTo>
                    <a:pt x="58466" y="132711"/>
                  </a:lnTo>
                  <a:lnTo>
                    <a:pt x="75109" y="134739"/>
                  </a:lnTo>
                  <a:lnTo>
                    <a:pt x="75896" y="131125"/>
                  </a:lnTo>
                  <a:lnTo>
                    <a:pt x="85236" y="131826"/>
                  </a:lnTo>
                  <a:lnTo>
                    <a:pt x="93881" y="142297"/>
                  </a:lnTo>
                  <a:lnTo>
                    <a:pt x="95269" y="143977"/>
                  </a:lnTo>
                  <a:lnTo>
                    <a:pt x="95114" y="147096"/>
                  </a:lnTo>
                  <a:cubicBezTo>
                    <a:pt x="95114" y="147096"/>
                    <a:pt x="98353" y="152785"/>
                    <a:pt x="102929" y="153928"/>
                  </a:cubicBezTo>
                  <a:lnTo>
                    <a:pt x="106012" y="151554"/>
                  </a:lnTo>
                  <a:lnTo>
                    <a:pt x="106012" y="148116"/>
                  </a:lnTo>
                  <a:lnTo>
                    <a:pt x="110943" y="148293"/>
                  </a:lnTo>
                  <a:lnTo>
                    <a:pt x="111823" y="149264"/>
                  </a:lnTo>
                  <a:lnTo>
                    <a:pt x="114729" y="149264"/>
                  </a:lnTo>
                  <a:cubicBezTo>
                    <a:pt x="114729" y="149264"/>
                    <a:pt x="117726" y="151745"/>
                    <a:pt x="119830" y="156797"/>
                  </a:cubicBezTo>
                  <a:cubicBezTo>
                    <a:pt x="119864" y="156866"/>
                    <a:pt x="119895" y="156937"/>
                    <a:pt x="119921" y="157010"/>
                  </a:cubicBezTo>
                  <a:cubicBezTo>
                    <a:pt x="119921" y="157010"/>
                    <a:pt x="122125" y="163175"/>
                    <a:pt x="125031" y="164847"/>
                  </a:cubicBezTo>
                  <a:cubicBezTo>
                    <a:pt x="125031" y="164847"/>
                    <a:pt x="125561" y="165725"/>
                    <a:pt x="125909" y="168106"/>
                  </a:cubicBezTo>
                  <a:cubicBezTo>
                    <a:pt x="125909" y="168106"/>
                    <a:pt x="126270" y="169637"/>
                    <a:pt x="127496" y="171287"/>
                  </a:cubicBezTo>
                  <a:cubicBezTo>
                    <a:pt x="128631" y="172825"/>
                    <a:pt x="130514" y="174462"/>
                    <a:pt x="133577" y="175056"/>
                  </a:cubicBezTo>
                  <a:lnTo>
                    <a:pt x="138324" y="176466"/>
                  </a:lnTo>
                  <a:lnTo>
                    <a:pt x="139472" y="175588"/>
                  </a:lnTo>
                  <a:cubicBezTo>
                    <a:pt x="139472" y="175588"/>
                    <a:pt x="138508" y="173484"/>
                    <a:pt x="138175" y="171287"/>
                  </a:cubicBezTo>
                  <a:cubicBezTo>
                    <a:pt x="138025" y="170309"/>
                    <a:pt x="137998" y="169303"/>
                    <a:pt x="138239" y="168460"/>
                  </a:cubicBezTo>
                  <a:lnTo>
                    <a:pt x="138153" y="163352"/>
                  </a:lnTo>
                  <a:lnTo>
                    <a:pt x="139472" y="162996"/>
                  </a:lnTo>
                  <a:lnTo>
                    <a:pt x="140527" y="160531"/>
                  </a:lnTo>
                  <a:lnTo>
                    <a:pt x="142461" y="160353"/>
                  </a:lnTo>
                  <a:lnTo>
                    <a:pt x="143872" y="158241"/>
                  </a:lnTo>
                  <a:lnTo>
                    <a:pt x="147748" y="157447"/>
                  </a:lnTo>
                  <a:lnTo>
                    <a:pt x="148719" y="156797"/>
                  </a:lnTo>
                  <a:lnTo>
                    <a:pt x="151270" y="155073"/>
                  </a:lnTo>
                  <a:lnTo>
                    <a:pt x="151270" y="153310"/>
                  </a:lnTo>
                  <a:lnTo>
                    <a:pt x="159985" y="149441"/>
                  </a:lnTo>
                  <a:lnTo>
                    <a:pt x="162712" y="149441"/>
                  </a:lnTo>
                  <a:lnTo>
                    <a:pt x="169147" y="151113"/>
                  </a:lnTo>
                  <a:lnTo>
                    <a:pt x="170110" y="150497"/>
                  </a:lnTo>
                  <a:lnTo>
                    <a:pt x="170110" y="148470"/>
                  </a:lnTo>
                  <a:lnTo>
                    <a:pt x="174779" y="149789"/>
                  </a:lnTo>
                  <a:lnTo>
                    <a:pt x="175922" y="153749"/>
                  </a:lnTo>
                  <a:lnTo>
                    <a:pt x="179968" y="153764"/>
                  </a:lnTo>
                  <a:lnTo>
                    <a:pt x="182349" y="150938"/>
                  </a:lnTo>
                  <a:lnTo>
                    <a:pt x="186841" y="153049"/>
                  </a:lnTo>
                  <a:lnTo>
                    <a:pt x="188690" y="151907"/>
                  </a:lnTo>
                  <a:lnTo>
                    <a:pt x="185346" y="148471"/>
                  </a:lnTo>
                  <a:lnTo>
                    <a:pt x="186579" y="146799"/>
                  </a:lnTo>
                  <a:lnTo>
                    <a:pt x="186579" y="143979"/>
                  </a:lnTo>
                  <a:lnTo>
                    <a:pt x="193119" y="143950"/>
                  </a:lnTo>
                  <a:lnTo>
                    <a:pt x="194679" y="142569"/>
                  </a:lnTo>
                  <a:lnTo>
                    <a:pt x="195906" y="143981"/>
                  </a:lnTo>
                  <a:lnTo>
                    <a:pt x="198174" y="142301"/>
                  </a:lnTo>
                  <a:lnTo>
                    <a:pt x="198287" y="142223"/>
                  </a:lnTo>
                  <a:lnTo>
                    <a:pt x="199371" y="142301"/>
                  </a:lnTo>
                  <a:lnTo>
                    <a:pt x="206649" y="142839"/>
                  </a:lnTo>
                  <a:lnTo>
                    <a:pt x="209378" y="146885"/>
                  </a:lnTo>
                  <a:lnTo>
                    <a:pt x="211142" y="146446"/>
                  </a:lnTo>
                  <a:lnTo>
                    <a:pt x="215629" y="143802"/>
                  </a:lnTo>
                  <a:lnTo>
                    <a:pt x="219418" y="144072"/>
                  </a:lnTo>
                  <a:lnTo>
                    <a:pt x="223905" y="149003"/>
                  </a:lnTo>
                  <a:lnTo>
                    <a:pt x="225401" y="149528"/>
                  </a:lnTo>
                  <a:lnTo>
                    <a:pt x="225847" y="154104"/>
                  </a:lnTo>
                  <a:lnTo>
                    <a:pt x="225229" y="156797"/>
                  </a:lnTo>
                  <a:lnTo>
                    <a:pt x="225138" y="157187"/>
                  </a:lnTo>
                  <a:lnTo>
                    <a:pt x="225847" y="158506"/>
                  </a:lnTo>
                  <a:lnTo>
                    <a:pt x="227257" y="158329"/>
                  </a:lnTo>
                  <a:lnTo>
                    <a:pt x="226904" y="160178"/>
                  </a:lnTo>
                  <a:lnTo>
                    <a:pt x="229716" y="163437"/>
                  </a:lnTo>
                  <a:lnTo>
                    <a:pt x="231126" y="163528"/>
                  </a:lnTo>
                  <a:lnTo>
                    <a:pt x="231126" y="165201"/>
                  </a:lnTo>
                  <a:lnTo>
                    <a:pt x="231828" y="166341"/>
                  </a:lnTo>
                  <a:lnTo>
                    <a:pt x="233507" y="166341"/>
                  </a:lnTo>
                  <a:lnTo>
                    <a:pt x="233507" y="169340"/>
                  </a:lnTo>
                  <a:lnTo>
                    <a:pt x="235967" y="169148"/>
                  </a:lnTo>
                  <a:cubicBezTo>
                    <a:pt x="235967" y="169148"/>
                    <a:pt x="237568" y="170547"/>
                    <a:pt x="237816" y="171189"/>
                  </a:cubicBezTo>
                  <a:cubicBezTo>
                    <a:pt x="237825" y="171212"/>
                    <a:pt x="237816" y="171289"/>
                    <a:pt x="237816" y="171289"/>
                  </a:cubicBezTo>
                  <a:lnTo>
                    <a:pt x="244334" y="171289"/>
                  </a:lnTo>
                  <a:lnTo>
                    <a:pt x="244334" y="162559"/>
                  </a:lnTo>
                  <a:lnTo>
                    <a:pt x="241246" y="156797"/>
                  </a:lnTo>
                  <a:lnTo>
                    <a:pt x="239665" y="153842"/>
                  </a:lnTo>
                  <a:lnTo>
                    <a:pt x="239226" y="149789"/>
                  </a:lnTo>
                  <a:lnTo>
                    <a:pt x="235003" y="146181"/>
                  </a:lnTo>
                  <a:lnTo>
                    <a:pt x="235003" y="143800"/>
                  </a:lnTo>
                  <a:lnTo>
                    <a:pt x="233245" y="142297"/>
                  </a:lnTo>
                  <a:lnTo>
                    <a:pt x="233154" y="142214"/>
                  </a:lnTo>
                  <a:lnTo>
                    <a:pt x="232445" y="139139"/>
                  </a:lnTo>
                  <a:lnTo>
                    <a:pt x="230773" y="136936"/>
                  </a:lnTo>
                  <a:lnTo>
                    <a:pt x="231347" y="127809"/>
                  </a:lnTo>
                  <a:lnTo>
                    <a:pt x="231389" y="127071"/>
                  </a:lnTo>
                  <a:lnTo>
                    <a:pt x="233679" y="125838"/>
                  </a:lnTo>
                  <a:lnTo>
                    <a:pt x="235089" y="122757"/>
                  </a:lnTo>
                  <a:lnTo>
                    <a:pt x="236852" y="122757"/>
                  </a:lnTo>
                  <a:lnTo>
                    <a:pt x="241075" y="118270"/>
                  </a:lnTo>
                  <a:lnTo>
                    <a:pt x="240984" y="116507"/>
                  </a:lnTo>
                  <a:lnTo>
                    <a:pt x="242860" y="113310"/>
                  </a:lnTo>
                  <a:lnTo>
                    <a:pt x="243365" y="112461"/>
                  </a:lnTo>
                  <a:lnTo>
                    <a:pt x="246624" y="111750"/>
                  </a:lnTo>
                  <a:lnTo>
                    <a:pt x="248644" y="107875"/>
                  </a:lnTo>
                  <a:lnTo>
                    <a:pt x="248644" y="105146"/>
                  </a:lnTo>
                  <a:lnTo>
                    <a:pt x="255602" y="104008"/>
                  </a:lnTo>
                  <a:lnTo>
                    <a:pt x="256480" y="101803"/>
                  </a:lnTo>
                  <a:lnTo>
                    <a:pt x="255248" y="99606"/>
                  </a:lnTo>
                  <a:lnTo>
                    <a:pt x="256538" y="98819"/>
                  </a:lnTo>
                  <a:lnTo>
                    <a:pt x="257274" y="98373"/>
                  </a:lnTo>
                  <a:lnTo>
                    <a:pt x="257274" y="95732"/>
                  </a:lnTo>
                  <a:lnTo>
                    <a:pt x="254631" y="93704"/>
                  </a:lnTo>
                  <a:lnTo>
                    <a:pt x="256134" y="92294"/>
                  </a:lnTo>
                  <a:lnTo>
                    <a:pt x="256219" y="91416"/>
                  </a:lnTo>
                  <a:lnTo>
                    <a:pt x="254724" y="90445"/>
                  </a:lnTo>
                  <a:lnTo>
                    <a:pt x="255163" y="88233"/>
                  </a:lnTo>
                  <a:lnTo>
                    <a:pt x="253399" y="87453"/>
                  </a:lnTo>
                  <a:lnTo>
                    <a:pt x="251111" y="87277"/>
                  </a:lnTo>
                  <a:lnTo>
                    <a:pt x="251727" y="85251"/>
                  </a:lnTo>
                  <a:lnTo>
                    <a:pt x="251528" y="84322"/>
                  </a:lnTo>
                  <a:lnTo>
                    <a:pt x="251202" y="82784"/>
                  </a:lnTo>
                  <a:lnTo>
                    <a:pt x="249707" y="79964"/>
                  </a:lnTo>
                  <a:lnTo>
                    <a:pt x="248296" y="79263"/>
                  </a:lnTo>
                  <a:lnTo>
                    <a:pt x="248120" y="75565"/>
                  </a:lnTo>
                  <a:lnTo>
                    <a:pt x="247327" y="73892"/>
                  </a:lnTo>
                  <a:lnTo>
                    <a:pt x="249532" y="71604"/>
                  </a:lnTo>
                  <a:lnTo>
                    <a:pt x="250495" y="72222"/>
                  </a:lnTo>
                  <a:lnTo>
                    <a:pt x="249878" y="75565"/>
                  </a:lnTo>
                  <a:lnTo>
                    <a:pt x="250084" y="78223"/>
                  </a:lnTo>
                  <a:lnTo>
                    <a:pt x="252053" y="79257"/>
                  </a:lnTo>
                  <a:lnTo>
                    <a:pt x="253399" y="81374"/>
                  </a:lnTo>
                  <a:lnTo>
                    <a:pt x="253166" y="84324"/>
                  </a:lnTo>
                  <a:lnTo>
                    <a:pt x="254718" y="84324"/>
                  </a:lnTo>
                  <a:lnTo>
                    <a:pt x="256305" y="81730"/>
                  </a:lnTo>
                  <a:lnTo>
                    <a:pt x="257276" y="77676"/>
                  </a:lnTo>
                  <a:lnTo>
                    <a:pt x="254988" y="74947"/>
                  </a:lnTo>
                  <a:lnTo>
                    <a:pt x="253031" y="71531"/>
                  </a:lnTo>
                  <a:lnTo>
                    <a:pt x="255873" y="71688"/>
                  </a:lnTo>
                  <a:lnTo>
                    <a:pt x="256136" y="73630"/>
                  </a:lnTo>
                  <a:lnTo>
                    <a:pt x="257276" y="73807"/>
                  </a:lnTo>
                  <a:lnTo>
                    <a:pt x="259005" y="69832"/>
                  </a:lnTo>
                  <a:lnTo>
                    <a:pt x="260265" y="66933"/>
                  </a:lnTo>
                  <a:lnTo>
                    <a:pt x="259473" y="61654"/>
                  </a:lnTo>
                  <a:lnTo>
                    <a:pt x="258772" y="60952"/>
                  </a:lnTo>
                  <a:lnTo>
                    <a:pt x="263348" y="56283"/>
                  </a:lnTo>
                  <a:lnTo>
                    <a:pt x="266254" y="56283"/>
                  </a:lnTo>
                  <a:lnTo>
                    <a:pt x="268004" y="55341"/>
                  </a:lnTo>
                  <a:lnTo>
                    <a:pt x="270659" y="53902"/>
                  </a:lnTo>
                  <a:lnTo>
                    <a:pt x="270659" y="51528"/>
                  </a:lnTo>
                  <a:lnTo>
                    <a:pt x="274357" y="50033"/>
                  </a:lnTo>
                  <a:lnTo>
                    <a:pt x="274796" y="48269"/>
                  </a:lnTo>
                  <a:lnTo>
                    <a:pt x="271274" y="44046"/>
                  </a:lnTo>
                  <a:lnTo>
                    <a:pt x="271274" y="38235"/>
                  </a:lnTo>
                  <a:lnTo>
                    <a:pt x="272061" y="35153"/>
                  </a:lnTo>
                  <a:lnTo>
                    <a:pt x="276554" y="32950"/>
                  </a:lnTo>
                  <a:lnTo>
                    <a:pt x="276554" y="31454"/>
                  </a:lnTo>
                  <a:lnTo>
                    <a:pt x="276031" y="29343"/>
                  </a:lnTo>
                  <a:lnTo>
                    <a:pt x="277966" y="28286"/>
                  </a:lnTo>
                  <a:lnTo>
                    <a:pt x="280516" y="28372"/>
                  </a:lnTo>
                  <a:lnTo>
                    <a:pt x="282748" y="26352"/>
                  </a:lnTo>
                  <a:lnTo>
                    <a:pt x="285675" y="23703"/>
                  </a:lnTo>
                  <a:lnTo>
                    <a:pt x="285675" y="21945"/>
                  </a:lnTo>
                  <a:lnTo>
                    <a:pt x="281820" y="21484"/>
                  </a:lnTo>
                  <a:lnTo>
                    <a:pt x="281573" y="19216"/>
                  </a:lnTo>
                  <a:lnTo>
                    <a:pt x="279461" y="19125"/>
                  </a:lnTo>
                  <a:lnTo>
                    <a:pt x="277144" y="11861"/>
                  </a:lnTo>
                  <a:lnTo>
                    <a:pt x="267443" y="11861"/>
                  </a:lnTo>
                  <a:lnTo>
                    <a:pt x="265991" y="19125"/>
                  </a:lnTo>
                  <a:lnTo>
                    <a:pt x="267046" y="21329"/>
                  </a:lnTo>
                  <a:lnTo>
                    <a:pt x="267137" y="23178"/>
                  </a:lnTo>
                  <a:lnTo>
                    <a:pt x="265898" y="23617"/>
                  </a:lnTo>
                  <a:lnTo>
                    <a:pt x="265813" y="25290"/>
                  </a:lnTo>
                  <a:lnTo>
                    <a:pt x="265281" y="26344"/>
                  </a:lnTo>
                  <a:lnTo>
                    <a:pt x="265261" y="26352"/>
                  </a:lnTo>
                  <a:lnTo>
                    <a:pt x="263086" y="26962"/>
                  </a:lnTo>
                  <a:lnTo>
                    <a:pt x="262206" y="29328"/>
                  </a:lnTo>
                  <a:lnTo>
                    <a:pt x="248120" y="32595"/>
                  </a:lnTo>
                  <a:lnTo>
                    <a:pt x="244420" y="35856"/>
                  </a:lnTo>
                  <a:lnTo>
                    <a:pt x="243095" y="38583"/>
                  </a:lnTo>
                  <a:lnTo>
                    <a:pt x="237688" y="40844"/>
                  </a:lnTo>
                  <a:lnTo>
                    <a:pt x="237200" y="41050"/>
                  </a:lnTo>
                  <a:lnTo>
                    <a:pt x="237732" y="42722"/>
                  </a:lnTo>
                  <a:lnTo>
                    <a:pt x="234025" y="42551"/>
                  </a:lnTo>
                  <a:lnTo>
                    <a:pt x="229270" y="45101"/>
                  </a:lnTo>
                  <a:lnTo>
                    <a:pt x="226457" y="47830"/>
                  </a:lnTo>
                  <a:lnTo>
                    <a:pt x="226896" y="49856"/>
                  </a:lnTo>
                  <a:lnTo>
                    <a:pt x="229716" y="49503"/>
                  </a:lnTo>
                  <a:lnTo>
                    <a:pt x="230327" y="50736"/>
                  </a:lnTo>
                  <a:lnTo>
                    <a:pt x="229625" y="52146"/>
                  </a:lnTo>
                  <a:lnTo>
                    <a:pt x="226989" y="52062"/>
                  </a:lnTo>
                  <a:lnTo>
                    <a:pt x="223198" y="55052"/>
                  </a:lnTo>
                  <a:lnTo>
                    <a:pt x="218882" y="54789"/>
                  </a:lnTo>
                  <a:lnTo>
                    <a:pt x="218401" y="55341"/>
                  </a:lnTo>
                  <a:lnTo>
                    <a:pt x="214221" y="60160"/>
                  </a:lnTo>
                  <a:lnTo>
                    <a:pt x="210961" y="59983"/>
                  </a:lnTo>
                  <a:lnTo>
                    <a:pt x="210961" y="58480"/>
                  </a:lnTo>
                  <a:lnTo>
                    <a:pt x="213865" y="57517"/>
                  </a:lnTo>
                  <a:lnTo>
                    <a:pt x="213993" y="55341"/>
                  </a:lnTo>
                  <a:lnTo>
                    <a:pt x="214128" y="53024"/>
                  </a:lnTo>
                  <a:lnTo>
                    <a:pt x="216948" y="50736"/>
                  </a:lnTo>
                  <a:lnTo>
                    <a:pt x="215716" y="45628"/>
                  </a:lnTo>
                  <a:lnTo>
                    <a:pt x="217565" y="42283"/>
                  </a:lnTo>
                  <a:lnTo>
                    <a:pt x="217374" y="40844"/>
                  </a:lnTo>
                  <a:lnTo>
                    <a:pt x="217126" y="38938"/>
                  </a:lnTo>
                  <a:lnTo>
                    <a:pt x="217742" y="38583"/>
                  </a:lnTo>
                  <a:lnTo>
                    <a:pt x="219719" y="40844"/>
                  </a:lnTo>
                  <a:lnTo>
                    <a:pt x="223630" y="40844"/>
                  </a:lnTo>
                  <a:lnTo>
                    <a:pt x="224694" y="39022"/>
                  </a:lnTo>
                  <a:lnTo>
                    <a:pt x="221881" y="34799"/>
                  </a:lnTo>
                  <a:lnTo>
                    <a:pt x="218301" y="31269"/>
                  </a:lnTo>
                  <a:lnTo>
                    <a:pt x="209289" y="31453"/>
                  </a:lnTo>
                  <a:lnTo>
                    <a:pt x="203301" y="31801"/>
                  </a:lnTo>
                  <a:lnTo>
                    <a:pt x="202592" y="30221"/>
                  </a:lnTo>
                  <a:lnTo>
                    <a:pt x="200920" y="28988"/>
                  </a:lnTo>
                  <a:lnTo>
                    <a:pt x="200920" y="27139"/>
                  </a:lnTo>
                  <a:lnTo>
                    <a:pt x="199424" y="27053"/>
                  </a:lnTo>
                  <a:lnTo>
                    <a:pt x="199404" y="26352"/>
                  </a:lnTo>
                  <a:lnTo>
                    <a:pt x="199340" y="24495"/>
                  </a:lnTo>
                  <a:lnTo>
                    <a:pt x="197930" y="23532"/>
                  </a:lnTo>
                  <a:lnTo>
                    <a:pt x="197752" y="21236"/>
                  </a:lnTo>
                  <a:lnTo>
                    <a:pt x="195549" y="19917"/>
                  </a:lnTo>
                  <a:lnTo>
                    <a:pt x="195025" y="21327"/>
                  </a:lnTo>
                  <a:lnTo>
                    <a:pt x="192474" y="21236"/>
                  </a:lnTo>
                  <a:lnTo>
                    <a:pt x="189916" y="16398"/>
                  </a:lnTo>
                  <a:lnTo>
                    <a:pt x="188683" y="15603"/>
                  </a:lnTo>
                  <a:lnTo>
                    <a:pt x="181994" y="15341"/>
                  </a:lnTo>
                  <a:lnTo>
                    <a:pt x="181292" y="16658"/>
                  </a:lnTo>
                  <a:lnTo>
                    <a:pt x="181463" y="17629"/>
                  </a:lnTo>
                  <a:lnTo>
                    <a:pt x="178997" y="20273"/>
                  </a:lnTo>
                  <a:lnTo>
                    <a:pt x="177155" y="20449"/>
                  </a:lnTo>
                  <a:lnTo>
                    <a:pt x="175652" y="22823"/>
                  </a:lnTo>
                  <a:lnTo>
                    <a:pt x="169495" y="21852"/>
                  </a:lnTo>
                  <a:lnTo>
                    <a:pt x="166674" y="22739"/>
                  </a:lnTo>
                  <a:lnTo>
                    <a:pt x="163067" y="21506"/>
                  </a:lnTo>
                  <a:lnTo>
                    <a:pt x="162005" y="19741"/>
                  </a:lnTo>
                  <a:lnTo>
                    <a:pt x="158313" y="18509"/>
                  </a:lnTo>
                  <a:lnTo>
                    <a:pt x="156903" y="20096"/>
                  </a:lnTo>
                  <a:lnTo>
                    <a:pt x="151971" y="18331"/>
                  </a:lnTo>
                  <a:lnTo>
                    <a:pt x="151971" y="15425"/>
                  </a:lnTo>
                  <a:lnTo>
                    <a:pt x="149590" y="14022"/>
                  </a:lnTo>
                  <a:lnTo>
                    <a:pt x="149590" y="16312"/>
                  </a:lnTo>
                  <a:lnTo>
                    <a:pt x="141093" y="16886"/>
                  </a:lnTo>
                  <a:lnTo>
                    <a:pt x="137969" y="17099"/>
                  </a:lnTo>
                  <a:lnTo>
                    <a:pt x="117726" y="16212"/>
                  </a:lnTo>
                  <a:lnTo>
                    <a:pt x="115791" y="16128"/>
                  </a:lnTo>
                  <a:lnTo>
                    <a:pt x="113169" y="16008"/>
                  </a:lnTo>
                  <a:lnTo>
                    <a:pt x="84655" y="12556"/>
                  </a:lnTo>
                  <a:lnTo>
                    <a:pt x="79042" y="11885"/>
                  </a:lnTo>
                  <a:lnTo>
                    <a:pt x="78540" y="11821"/>
                  </a:lnTo>
                  <a:lnTo>
                    <a:pt x="62539" y="9247"/>
                  </a:lnTo>
                  <a:lnTo>
                    <a:pt x="55560" y="8121"/>
                  </a:lnTo>
                  <a:lnTo>
                    <a:pt x="54979" y="7994"/>
                  </a:lnTo>
                  <a:lnTo>
                    <a:pt x="50366" y="6974"/>
                  </a:lnTo>
                  <a:lnTo>
                    <a:pt x="36889" y="3367"/>
                  </a:lnTo>
                  <a:lnTo>
                    <a:pt x="259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41"/>
            <p:cNvSpPr/>
            <p:nvPr/>
          </p:nvSpPr>
          <p:spPr>
            <a:xfrm>
              <a:off x="1276275" y="820075"/>
              <a:ext cx="281325" cy="1162475"/>
            </a:xfrm>
            <a:custGeom>
              <a:rect b="b" l="l" r="r" t="t"/>
              <a:pathLst>
                <a:path extrusionOk="0" fill="none" h="46499" w="11253">
                  <a:moveTo>
                    <a:pt x="11252" y="0"/>
                  </a:moveTo>
                  <a:cubicBezTo>
                    <a:pt x="11252" y="0"/>
                    <a:pt x="7201" y="10051"/>
                    <a:pt x="7951" y="11100"/>
                  </a:cubicBezTo>
                  <a:cubicBezTo>
                    <a:pt x="8702" y="12149"/>
                    <a:pt x="7201" y="17400"/>
                    <a:pt x="7201" y="17400"/>
                  </a:cubicBezTo>
                  <a:lnTo>
                    <a:pt x="6452" y="19650"/>
                  </a:lnTo>
                  <a:cubicBezTo>
                    <a:pt x="6452" y="19650"/>
                    <a:pt x="8102" y="22049"/>
                    <a:pt x="7951" y="23100"/>
                  </a:cubicBezTo>
                  <a:cubicBezTo>
                    <a:pt x="7802" y="24149"/>
                    <a:pt x="5401" y="26399"/>
                    <a:pt x="5552" y="26999"/>
                  </a:cubicBezTo>
                  <a:cubicBezTo>
                    <a:pt x="5701" y="27600"/>
                    <a:pt x="2551" y="29549"/>
                    <a:pt x="2852" y="30300"/>
                  </a:cubicBezTo>
                  <a:cubicBezTo>
                    <a:pt x="3151" y="31048"/>
                    <a:pt x="3901" y="31349"/>
                    <a:pt x="3451" y="32550"/>
                  </a:cubicBezTo>
                  <a:cubicBezTo>
                    <a:pt x="3001" y="33748"/>
                    <a:pt x="1" y="46499"/>
                    <a:pt x="1" y="46499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>
              <a:off x="582600" y="1045050"/>
              <a:ext cx="854975" cy="266225"/>
            </a:xfrm>
            <a:custGeom>
              <a:rect b="b" l="l" r="r" t="t"/>
              <a:pathLst>
                <a:path extrusionOk="0" fill="none" h="10649" w="34199">
                  <a:moveTo>
                    <a:pt x="1" y="152"/>
                  </a:moveTo>
                  <a:cubicBezTo>
                    <a:pt x="1" y="152"/>
                    <a:pt x="3601" y="1"/>
                    <a:pt x="4200" y="301"/>
                  </a:cubicBezTo>
                  <a:cubicBezTo>
                    <a:pt x="4801" y="600"/>
                    <a:pt x="4799" y="1801"/>
                    <a:pt x="4799" y="1801"/>
                  </a:cubicBezTo>
                  <a:cubicBezTo>
                    <a:pt x="4799" y="1801"/>
                    <a:pt x="6300" y="1201"/>
                    <a:pt x="6750" y="1502"/>
                  </a:cubicBezTo>
                  <a:cubicBezTo>
                    <a:pt x="7200" y="1801"/>
                    <a:pt x="7350" y="3600"/>
                    <a:pt x="7350" y="3600"/>
                  </a:cubicBezTo>
                  <a:cubicBezTo>
                    <a:pt x="7350" y="3600"/>
                    <a:pt x="7350" y="4801"/>
                    <a:pt x="6900" y="5400"/>
                  </a:cubicBezTo>
                  <a:cubicBezTo>
                    <a:pt x="6450" y="5998"/>
                    <a:pt x="7350" y="6750"/>
                    <a:pt x="7949" y="6900"/>
                  </a:cubicBezTo>
                  <a:cubicBezTo>
                    <a:pt x="8550" y="7049"/>
                    <a:pt x="9749" y="6300"/>
                    <a:pt x="10350" y="6450"/>
                  </a:cubicBezTo>
                  <a:cubicBezTo>
                    <a:pt x="10951" y="6599"/>
                    <a:pt x="13349" y="7800"/>
                    <a:pt x="13349" y="7800"/>
                  </a:cubicBezTo>
                  <a:lnTo>
                    <a:pt x="16050" y="8100"/>
                  </a:lnTo>
                  <a:lnTo>
                    <a:pt x="18450" y="7650"/>
                  </a:lnTo>
                  <a:lnTo>
                    <a:pt x="19800" y="8700"/>
                  </a:lnTo>
                  <a:lnTo>
                    <a:pt x="23549" y="8399"/>
                  </a:lnTo>
                  <a:cubicBezTo>
                    <a:pt x="23549" y="8399"/>
                    <a:pt x="26249" y="8399"/>
                    <a:pt x="28499" y="9150"/>
                  </a:cubicBezTo>
                  <a:cubicBezTo>
                    <a:pt x="30748" y="9900"/>
                    <a:pt x="34199" y="10649"/>
                    <a:pt x="34199" y="10649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41"/>
            <p:cNvSpPr/>
            <p:nvPr/>
          </p:nvSpPr>
          <p:spPr>
            <a:xfrm>
              <a:off x="1621275" y="846350"/>
              <a:ext cx="453750" cy="866175"/>
            </a:xfrm>
            <a:custGeom>
              <a:rect b="b" l="l" r="r" t="t"/>
              <a:pathLst>
                <a:path extrusionOk="0" fill="none" h="34647" w="18150">
                  <a:moveTo>
                    <a:pt x="1651" y="0"/>
                  </a:moveTo>
                  <a:lnTo>
                    <a:pt x="1" y="6149"/>
                  </a:lnTo>
                  <a:lnTo>
                    <a:pt x="901" y="8849"/>
                  </a:lnTo>
                  <a:lnTo>
                    <a:pt x="150" y="10199"/>
                  </a:lnTo>
                  <a:cubicBezTo>
                    <a:pt x="150" y="10199"/>
                    <a:pt x="901" y="11847"/>
                    <a:pt x="2101" y="12448"/>
                  </a:cubicBezTo>
                  <a:cubicBezTo>
                    <a:pt x="3300" y="13048"/>
                    <a:pt x="2701" y="16797"/>
                    <a:pt x="3601" y="17098"/>
                  </a:cubicBezTo>
                  <a:cubicBezTo>
                    <a:pt x="3601" y="17098"/>
                    <a:pt x="6151" y="16648"/>
                    <a:pt x="6151" y="17098"/>
                  </a:cubicBezTo>
                  <a:cubicBezTo>
                    <a:pt x="6151" y="17548"/>
                    <a:pt x="3901" y="21147"/>
                    <a:pt x="3901" y="21147"/>
                  </a:cubicBezTo>
                  <a:cubicBezTo>
                    <a:pt x="3901" y="21147"/>
                    <a:pt x="3901" y="22348"/>
                    <a:pt x="3451" y="22947"/>
                  </a:cubicBezTo>
                  <a:cubicBezTo>
                    <a:pt x="3001" y="23545"/>
                    <a:pt x="3601" y="23696"/>
                    <a:pt x="4051" y="23997"/>
                  </a:cubicBezTo>
                  <a:cubicBezTo>
                    <a:pt x="4501" y="24295"/>
                    <a:pt x="6601" y="23397"/>
                    <a:pt x="6452" y="24297"/>
                  </a:cubicBezTo>
                  <a:cubicBezTo>
                    <a:pt x="6300" y="25197"/>
                    <a:pt x="6750" y="26848"/>
                    <a:pt x="6750" y="26848"/>
                  </a:cubicBezTo>
                  <a:lnTo>
                    <a:pt x="8102" y="29547"/>
                  </a:lnTo>
                  <a:lnTo>
                    <a:pt x="7501" y="31196"/>
                  </a:lnTo>
                  <a:cubicBezTo>
                    <a:pt x="7501" y="31196"/>
                    <a:pt x="8552" y="31347"/>
                    <a:pt x="8552" y="31797"/>
                  </a:cubicBezTo>
                  <a:cubicBezTo>
                    <a:pt x="8552" y="32247"/>
                    <a:pt x="8401" y="32697"/>
                    <a:pt x="9002" y="33147"/>
                  </a:cubicBezTo>
                  <a:cubicBezTo>
                    <a:pt x="9601" y="33597"/>
                    <a:pt x="10951" y="33747"/>
                    <a:pt x="10951" y="33747"/>
                  </a:cubicBezTo>
                  <a:cubicBezTo>
                    <a:pt x="10951" y="33747"/>
                    <a:pt x="13201" y="33747"/>
                    <a:pt x="13801" y="33896"/>
                  </a:cubicBezTo>
                  <a:cubicBezTo>
                    <a:pt x="14402" y="34045"/>
                    <a:pt x="15601" y="33896"/>
                    <a:pt x="15601" y="33896"/>
                  </a:cubicBezTo>
                  <a:cubicBezTo>
                    <a:pt x="15601" y="33896"/>
                    <a:pt x="16799" y="32546"/>
                    <a:pt x="17249" y="32996"/>
                  </a:cubicBezTo>
                  <a:cubicBezTo>
                    <a:pt x="17699" y="33446"/>
                    <a:pt x="18149" y="34647"/>
                    <a:pt x="18149" y="34647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41"/>
            <p:cNvSpPr/>
            <p:nvPr/>
          </p:nvSpPr>
          <p:spPr>
            <a:xfrm>
              <a:off x="353850" y="1731275"/>
              <a:ext cx="1653675" cy="393750"/>
            </a:xfrm>
            <a:custGeom>
              <a:rect b="b" l="l" r="r" t="t"/>
              <a:pathLst>
                <a:path extrusionOk="0" fill="none" h="15750" w="66147">
                  <a:moveTo>
                    <a:pt x="0" y="0"/>
                  </a:moveTo>
                  <a:cubicBezTo>
                    <a:pt x="0" y="0"/>
                    <a:pt x="47247" y="14399"/>
                    <a:pt x="66146" y="15749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41"/>
            <p:cNvSpPr/>
            <p:nvPr/>
          </p:nvSpPr>
          <p:spPr>
            <a:xfrm>
              <a:off x="2877475" y="1030075"/>
              <a:ext cx="120000" cy="1387425"/>
            </a:xfrm>
            <a:custGeom>
              <a:rect b="b" l="l" r="r" t="t"/>
              <a:pathLst>
                <a:path extrusionOk="0" fill="none" h="55497" w="4800">
                  <a:moveTo>
                    <a:pt x="4799" y="0"/>
                  </a:moveTo>
                  <a:cubicBezTo>
                    <a:pt x="4799" y="0"/>
                    <a:pt x="299" y="47098"/>
                    <a:pt x="1" y="55497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41"/>
            <p:cNvSpPr/>
            <p:nvPr/>
          </p:nvSpPr>
          <p:spPr>
            <a:xfrm>
              <a:off x="1482975" y="1633800"/>
              <a:ext cx="1651475" cy="1482250"/>
            </a:xfrm>
            <a:custGeom>
              <a:rect b="b" l="l" r="r" t="t"/>
              <a:pathLst>
                <a:path extrusionOk="0" fill="none" h="59290" w="66059">
                  <a:moveTo>
                    <a:pt x="58180" y="3300"/>
                  </a:moveTo>
                  <a:cubicBezTo>
                    <a:pt x="56230" y="4050"/>
                    <a:pt x="42130" y="2099"/>
                    <a:pt x="39731" y="2099"/>
                  </a:cubicBezTo>
                  <a:cubicBezTo>
                    <a:pt x="37332" y="2099"/>
                    <a:pt x="24282" y="1"/>
                    <a:pt x="24282" y="1"/>
                  </a:cubicBezTo>
                  <a:cubicBezTo>
                    <a:pt x="23681" y="4500"/>
                    <a:pt x="19482" y="26549"/>
                    <a:pt x="19482" y="26549"/>
                  </a:cubicBezTo>
                  <a:cubicBezTo>
                    <a:pt x="19482" y="26549"/>
                    <a:pt x="50417" y="31810"/>
                    <a:pt x="65953" y="32022"/>
                  </a:cubicBezTo>
                  <a:cubicBezTo>
                    <a:pt x="65953" y="32022"/>
                    <a:pt x="66059" y="56542"/>
                    <a:pt x="64791" y="59290"/>
                  </a:cubicBezTo>
                  <a:cubicBezTo>
                    <a:pt x="64791" y="59290"/>
                    <a:pt x="8140" y="54852"/>
                    <a:pt x="0" y="51257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41"/>
            <p:cNvSpPr/>
            <p:nvPr/>
          </p:nvSpPr>
          <p:spPr>
            <a:xfrm>
              <a:off x="2827228" y="2093389"/>
              <a:ext cx="948700" cy="52525"/>
            </a:xfrm>
            <a:custGeom>
              <a:rect b="b" l="l" r="r" t="t"/>
              <a:pathLst>
                <a:path extrusionOk="0" fill="none" h="2101" w="37948">
                  <a:moveTo>
                    <a:pt x="0" y="0"/>
                  </a:moveTo>
                  <a:cubicBezTo>
                    <a:pt x="0" y="0"/>
                    <a:pt x="27298" y="2101"/>
                    <a:pt x="37948" y="900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41"/>
            <p:cNvSpPr/>
            <p:nvPr/>
          </p:nvSpPr>
          <p:spPr>
            <a:xfrm>
              <a:off x="3743675" y="1075075"/>
              <a:ext cx="581200" cy="3329825"/>
            </a:xfrm>
            <a:custGeom>
              <a:rect b="b" l="l" r="r" t="t"/>
              <a:pathLst>
                <a:path extrusionOk="0" fill="none" h="133193" w="23248">
                  <a:moveTo>
                    <a:pt x="150" y="0"/>
                  </a:moveTo>
                  <a:cubicBezTo>
                    <a:pt x="150" y="0"/>
                    <a:pt x="1199" y="2250"/>
                    <a:pt x="900" y="3001"/>
                  </a:cubicBezTo>
                  <a:cubicBezTo>
                    <a:pt x="600" y="3749"/>
                    <a:pt x="1" y="7050"/>
                    <a:pt x="1199" y="8100"/>
                  </a:cubicBezTo>
                  <a:cubicBezTo>
                    <a:pt x="2400" y="9149"/>
                    <a:pt x="2549" y="11100"/>
                    <a:pt x="2700" y="12299"/>
                  </a:cubicBezTo>
                  <a:cubicBezTo>
                    <a:pt x="2850" y="13499"/>
                    <a:pt x="2400" y="15600"/>
                    <a:pt x="2700" y="16500"/>
                  </a:cubicBezTo>
                  <a:cubicBezTo>
                    <a:pt x="3001" y="17400"/>
                    <a:pt x="4200" y="20100"/>
                    <a:pt x="4200" y="21000"/>
                  </a:cubicBezTo>
                  <a:cubicBezTo>
                    <a:pt x="4200" y="21900"/>
                    <a:pt x="2549" y="24299"/>
                    <a:pt x="2549" y="24299"/>
                  </a:cubicBezTo>
                  <a:lnTo>
                    <a:pt x="4050" y="25199"/>
                  </a:lnTo>
                  <a:cubicBezTo>
                    <a:pt x="4050" y="25199"/>
                    <a:pt x="4950" y="35998"/>
                    <a:pt x="4799" y="37497"/>
                  </a:cubicBezTo>
                  <a:cubicBezTo>
                    <a:pt x="4650" y="38999"/>
                    <a:pt x="3899" y="41547"/>
                    <a:pt x="4500" y="42748"/>
                  </a:cubicBezTo>
                  <a:cubicBezTo>
                    <a:pt x="5100" y="43946"/>
                    <a:pt x="4650" y="46497"/>
                    <a:pt x="5249" y="47397"/>
                  </a:cubicBezTo>
                  <a:cubicBezTo>
                    <a:pt x="5850" y="48297"/>
                    <a:pt x="6900" y="50696"/>
                    <a:pt x="7200" y="51598"/>
                  </a:cubicBezTo>
                  <a:cubicBezTo>
                    <a:pt x="7501" y="52498"/>
                    <a:pt x="6750" y="56846"/>
                    <a:pt x="8100" y="58047"/>
                  </a:cubicBezTo>
                  <a:cubicBezTo>
                    <a:pt x="9450" y="59247"/>
                    <a:pt x="10199" y="61197"/>
                    <a:pt x="10651" y="61497"/>
                  </a:cubicBezTo>
                  <a:cubicBezTo>
                    <a:pt x="11100" y="61796"/>
                    <a:pt x="10949" y="62997"/>
                    <a:pt x="12449" y="62847"/>
                  </a:cubicBezTo>
                  <a:cubicBezTo>
                    <a:pt x="13948" y="62696"/>
                    <a:pt x="14248" y="62847"/>
                    <a:pt x="13500" y="63447"/>
                  </a:cubicBezTo>
                  <a:cubicBezTo>
                    <a:pt x="12749" y="64046"/>
                    <a:pt x="11099" y="64496"/>
                    <a:pt x="11549" y="64946"/>
                  </a:cubicBezTo>
                  <a:cubicBezTo>
                    <a:pt x="11999" y="65396"/>
                    <a:pt x="11999" y="65097"/>
                    <a:pt x="12598" y="65696"/>
                  </a:cubicBezTo>
                  <a:cubicBezTo>
                    <a:pt x="13199" y="66296"/>
                    <a:pt x="13500" y="67646"/>
                    <a:pt x="13500" y="67646"/>
                  </a:cubicBezTo>
                  <a:cubicBezTo>
                    <a:pt x="14248" y="67646"/>
                    <a:pt x="14999" y="68396"/>
                    <a:pt x="14999" y="68396"/>
                  </a:cubicBezTo>
                  <a:cubicBezTo>
                    <a:pt x="14999" y="68396"/>
                    <a:pt x="14549" y="72896"/>
                    <a:pt x="14848" y="73647"/>
                  </a:cubicBezTo>
                  <a:cubicBezTo>
                    <a:pt x="15148" y="74395"/>
                    <a:pt x="14848" y="81595"/>
                    <a:pt x="15298" y="82196"/>
                  </a:cubicBezTo>
                  <a:cubicBezTo>
                    <a:pt x="15748" y="82795"/>
                    <a:pt x="14698" y="85645"/>
                    <a:pt x="15449" y="86845"/>
                  </a:cubicBezTo>
                  <a:cubicBezTo>
                    <a:pt x="16198" y="88046"/>
                    <a:pt x="15899" y="91944"/>
                    <a:pt x="15899" y="91944"/>
                  </a:cubicBezTo>
                  <a:cubicBezTo>
                    <a:pt x="16948" y="93595"/>
                    <a:pt x="15899" y="100643"/>
                    <a:pt x="16648" y="103194"/>
                  </a:cubicBezTo>
                  <a:cubicBezTo>
                    <a:pt x="17398" y="105744"/>
                    <a:pt x="16498" y="105593"/>
                    <a:pt x="16498" y="105593"/>
                  </a:cubicBezTo>
                  <a:lnTo>
                    <a:pt x="18898" y="105894"/>
                  </a:lnTo>
                  <a:cubicBezTo>
                    <a:pt x="18898" y="105894"/>
                    <a:pt x="18599" y="114142"/>
                    <a:pt x="19799" y="116094"/>
                  </a:cubicBezTo>
                  <a:cubicBezTo>
                    <a:pt x="21000" y="118043"/>
                    <a:pt x="21149" y="118343"/>
                    <a:pt x="21299" y="119243"/>
                  </a:cubicBezTo>
                  <a:cubicBezTo>
                    <a:pt x="21448" y="120143"/>
                    <a:pt x="22348" y="120743"/>
                    <a:pt x="22649" y="121493"/>
                  </a:cubicBezTo>
                  <a:cubicBezTo>
                    <a:pt x="22949" y="122244"/>
                    <a:pt x="23248" y="124193"/>
                    <a:pt x="22649" y="124942"/>
                  </a:cubicBezTo>
                  <a:cubicBezTo>
                    <a:pt x="22049" y="125692"/>
                    <a:pt x="20998" y="127042"/>
                    <a:pt x="21448" y="127793"/>
                  </a:cubicBezTo>
                  <a:cubicBezTo>
                    <a:pt x="21898" y="128543"/>
                    <a:pt x="22499" y="130192"/>
                    <a:pt x="21898" y="130791"/>
                  </a:cubicBezTo>
                  <a:cubicBezTo>
                    <a:pt x="21299" y="131393"/>
                    <a:pt x="21448" y="133193"/>
                    <a:pt x="21448" y="133193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41"/>
            <p:cNvSpPr/>
            <p:nvPr/>
          </p:nvSpPr>
          <p:spPr>
            <a:xfrm>
              <a:off x="4272400" y="1210050"/>
              <a:ext cx="648700" cy="3048600"/>
            </a:xfrm>
            <a:custGeom>
              <a:rect b="b" l="l" r="r" t="t"/>
              <a:pathLst>
                <a:path extrusionOk="0" fill="none" h="121944" w="25948">
                  <a:moveTo>
                    <a:pt x="14399" y="1"/>
                  </a:moveTo>
                  <a:cubicBezTo>
                    <a:pt x="14399" y="1"/>
                    <a:pt x="4349" y="7501"/>
                    <a:pt x="3600" y="8401"/>
                  </a:cubicBezTo>
                  <a:cubicBezTo>
                    <a:pt x="2850" y="9301"/>
                    <a:pt x="3600" y="11850"/>
                    <a:pt x="3600" y="11850"/>
                  </a:cubicBezTo>
                  <a:cubicBezTo>
                    <a:pt x="3600" y="11850"/>
                    <a:pt x="0" y="15899"/>
                    <a:pt x="299" y="16951"/>
                  </a:cubicBezTo>
                  <a:cubicBezTo>
                    <a:pt x="600" y="18000"/>
                    <a:pt x="900" y="18599"/>
                    <a:pt x="900" y="20100"/>
                  </a:cubicBezTo>
                  <a:cubicBezTo>
                    <a:pt x="900" y="21600"/>
                    <a:pt x="900" y="23400"/>
                    <a:pt x="2099" y="23850"/>
                  </a:cubicBezTo>
                  <a:cubicBezTo>
                    <a:pt x="3300" y="24299"/>
                    <a:pt x="4799" y="24449"/>
                    <a:pt x="5999" y="25648"/>
                  </a:cubicBezTo>
                  <a:cubicBezTo>
                    <a:pt x="7200" y="26846"/>
                    <a:pt x="7049" y="27447"/>
                    <a:pt x="8249" y="28049"/>
                  </a:cubicBezTo>
                  <a:cubicBezTo>
                    <a:pt x="9450" y="28650"/>
                    <a:pt x="9450" y="30599"/>
                    <a:pt x="9450" y="31198"/>
                  </a:cubicBezTo>
                  <a:cubicBezTo>
                    <a:pt x="9450" y="31798"/>
                    <a:pt x="10499" y="33448"/>
                    <a:pt x="10499" y="33448"/>
                  </a:cubicBezTo>
                  <a:lnTo>
                    <a:pt x="10199" y="35246"/>
                  </a:lnTo>
                  <a:lnTo>
                    <a:pt x="10648" y="36899"/>
                  </a:lnTo>
                  <a:lnTo>
                    <a:pt x="12148" y="36899"/>
                  </a:lnTo>
                  <a:lnTo>
                    <a:pt x="14099" y="38549"/>
                  </a:lnTo>
                  <a:cubicBezTo>
                    <a:pt x="14099" y="38549"/>
                    <a:pt x="14999" y="39298"/>
                    <a:pt x="15298" y="40198"/>
                  </a:cubicBezTo>
                  <a:cubicBezTo>
                    <a:pt x="15598" y="41098"/>
                    <a:pt x="16349" y="42298"/>
                    <a:pt x="15449" y="43049"/>
                  </a:cubicBezTo>
                  <a:cubicBezTo>
                    <a:pt x="14549" y="43798"/>
                    <a:pt x="16498" y="44098"/>
                    <a:pt x="14549" y="45148"/>
                  </a:cubicBezTo>
                  <a:cubicBezTo>
                    <a:pt x="12598" y="46199"/>
                    <a:pt x="11998" y="45598"/>
                    <a:pt x="11849" y="46199"/>
                  </a:cubicBezTo>
                  <a:cubicBezTo>
                    <a:pt x="11700" y="46798"/>
                    <a:pt x="11849" y="49498"/>
                    <a:pt x="11849" y="49498"/>
                  </a:cubicBezTo>
                  <a:lnTo>
                    <a:pt x="9749" y="51296"/>
                  </a:lnTo>
                  <a:cubicBezTo>
                    <a:pt x="9749" y="51296"/>
                    <a:pt x="8699" y="56397"/>
                    <a:pt x="10199" y="57446"/>
                  </a:cubicBezTo>
                  <a:cubicBezTo>
                    <a:pt x="11698" y="58496"/>
                    <a:pt x="14549" y="59396"/>
                    <a:pt x="15148" y="60596"/>
                  </a:cubicBezTo>
                  <a:cubicBezTo>
                    <a:pt x="15749" y="61797"/>
                    <a:pt x="15748" y="64196"/>
                    <a:pt x="16648" y="65096"/>
                  </a:cubicBezTo>
                  <a:cubicBezTo>
                    <a:pt x="17547" y="65996"/>
                    <a:pt x="17699" y="67796"/>
                    <a:pt x="17699" y="67796"/>
                  </a:cubicBezTo>
                  <a:cubicBezTo>
                    <a:pt x="17699" y="67796"/>
                    <a:pt x="18748" y="69745"/>
                    <a:pt x="20249" y="69896"/>
                  </a:cubicBezTo>
                  <a:cubicBezTo>
                    <a:pt x="21748" y="70046"/>
                    <a:pt x="22047" y="71396"/>
                    <a:pt x="22047" y="71995"/>
                  </a:cubicBezTo>
                  <a:cubicBezTo>
                    <a:pt x="22047" y="72596"/>
                    <a:pt x="19949" y="73345"/>
                    <a:pt x="21597" y="74245"/>
                  </a:cubicBezTo>
                  <a:cubicBezTo>
                    <a:pt x="23248" y="75145"/>
                    <a:pt x="23847" y="75746"/>
                    <a:pt x="23847" y="75746"/>
                  </a:cubicBezTo>
                  <a:lnTo>
                    <a:pt x="23998" y="77096"/>
                  </a:lnTo>
                  <a:lnTo>
                    <a:pt x="23098" y="78295"/>
                  </a:lnTo>
                  <a:cubicBezTo>
                    <a:pt x="23098" y="78295"/>
                    <a:pt x="20399" y="78446"/>
                    <a:pt x="20849" y="79195"/>
                  </a:cubicBezTo>
                  <a:cubicBezTo>
                    <a:pt x="21125" y="79654"/>
                    <a:pt x="21481" y="80060"/>
                    <a:pt x="21898" y="80395"/>
                  </a:cubicBezTo>
                  <a:lnTo>
                    <a:pt x="22047" y="82794"/>
                  </a:lnTo>
                  <a:cubicBezTo>
                    <a:pt x="22047" y="82794"/>
                    <a:pt x="22047" y="83095"/>
                    <a:pt x="21898" y="83845"/>
                  </a:cubicBezTo>
                  <a:cubicBezTo>
                    <a:pt x="21748" y="84594"/>
                    <a:pt x="20399" y="85195"/>
                    <a:pt x="20098" y="85795"/>
                  </a:cubicBezTo>
                  <a:cubicBezTo>
                    <a:pt x="19799" y="86394"/>
                    <a:pt x="19349" y="89395"/>
                    <a:pt x="18748" y="89994"/>
                  </a:cubicBezTo>
                  <a:cubicBezTo>
                    <a:pt x="18149" y="90595"/>
                    <a:pt x="18449" y="90894"/>
                    <a:pt x="17699" y="91495"/>
                  </a:cubicBezTo>
                  <a:cubicBezTo>
                    <a:pt x="16948" y="92094"/>
                    <a:pt x="15148" y="94645"/>
                    <a:pt x="15749" y="95244"/>
                  </a:cubicBezTo>
                  <a:cubicBezTo>
                    <a:pt x="16349" y="95844"/>
                    <a:pt x="14698" y="96744"/>
                    <a:pt x="14698" y="96744"/>
                  </a:cubicBezTo>
                  <a:cubicBezTo>
                    <a:pt x="14698" y="96744"/>
                    <a:pt x="13050" y="97643"/>
                    <a:pt x="14248" y="99744"/>
                  </a:cubicBezTo>
                  <a:cubicBezTo>
                    <a:pt x="15449" y="101844"/>
                    <a:pt x="13798" y="103194"/>
                    <a:pt x="14549" y="103794"/>
                  </a:cubicBezTo>
                  <a:cubicBezTo>
                    <a:pt x="15299" y="104393"/>
                    <a:pt x="15299" y="105293"/>
                    <a:pt x="15299" y="105293"/>
                  </a:cubicBezTo>
                  <a:lnTo>
                    <a:pt x="16498" y="107393"/>
                  </a:lnTo>
                  <a:cubicBezTo>
                    <a:pt x="16498" y="107393"/>
                    <a:pt x="14973" y="108310"/>
                    <a:pt x="15299" y="108743"/>
                  </a:cubicBezTo>
                  <a:cubicBezTo>
                    <a:pt x="15299" y="108743"/>
                    <a:pt x="12749" y="113994"/>
                    <a:pt x="13348" y="115794"/>
                  </a:cubicBezTo>
                  <a:cubicBezTo>
                    <a:pt x="13950" y="117594"/>
                    <a:pt x="14698" y="117743"/>
                    <a:pt x="14698" y="117743"/>
                  </a:cubicBezTo>
                  <a:lnTo>
                    <a:pt x="22949" y="116244"/>
                  </a:lnTo>
                  <a:lnTo>
                    <a:pt x="23849" y="118794"/>
                  </a:lnTo>
                  <a:cubicBezTo>
                    <a:pt x="23849" y="118794"/>
                    <a:pt x="23548" y="120745"/>
                    <a:pt x="24448" y="121193"/>
                  </a:cubicBezTo>
                  <a:lnTo>
                    <a:pt x="25948" y="121944"/>
                  </a:ln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41"/>
            <p:cNvSpPr/>
            <p:nvPr/>
          </p:nvSpPr>
          <p:spPr>
            <a:xfrm>
              <a:off x="747575" y="1892500"/>
              <a:ext cx="592500" cy="1346200"/>
            </a:xfrm>
            <a:custGeom>
              <a:rect b="b" l="l" r="r" t="t"/>
              <a:pathLst>
                <a:path extrusionOk="0" fill="none" h="53848" w="23700">
                  <a:moveTo>
                    <a:pt x="23699" y="53848"/>
                  </a:moveTo>
                  <a:cubicBezTo>
                    <a:pt x="22049" y="52348"/>
                    <a:pt x="2101" y="21300"/>
                    <a:pt x="1051" y="20701"/>
                  </a:cubicBezTo>
                  <a:cubicBezTo>
                    <a:pt x="0" y="20100"/>
                    <a:pt x="6150" y="0"/>
                    <a:pt x="6150" y="0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41"/>
            <p:cNvSpPr/>
            <p:nvPr/>
          </p:nvSpPr>
          <p:spPr>
            <a:xfrm>
              <a:off x="1222175" y="2080000"/>
              <a:ext cx="410375" cy="1540775"/>
            </a:xfrm>
            <a:custGeom>
              <a:rect b="b" l="l" r="r" t="t"/>
              <a:pathLst>
                <a:path extrusionOk="0" fill="none" h="61631" w="16415">
                  <a:moveTo>
                    <a:pt x="16415" y="0"/>
                  </a:moveTo>
                  <a:cubicBezTo>
                    <a:pt x="16415" y="0"/>
                    <a:pt x="9516" y="38847"/>
                    <a:pt x="8765" y="40048"/>
                  </a:cubicBezTo>
                  <a:cubicBezTo>
                    <a:pt x="8016" y="41249"/>
                    <a:pt x="7565" y="40197"/>
                    <a:pt x="7565" y="40197"/>
                  </a:cubicBezTo>
                  <a:lnTo>
                    <a:pt x="5615" y="38698"/>
                  </a:lnTo>
                  <a:cubicBezTo>
                    <a:pt x="4865" y="39598"/>
                    <a:pt x="4938" y="41126"/>
                    <a:pt x="5043" y="41866"/>
                  </a:cubicBezTo>
                  <a:cubicBezTo>
                    <a:pt x="5149" y="42606"/>
                    <a:pt x="5466" y="44296"/>
                    <a:pt x="5466" y="44719"/>
                  </a:cubicBezTo>
                  <a:cubicBezTo>
                    <a:pt x="5466" y="45142"/>
                    <a:pt x="3774" y="47149"/>
                    <a:pt x="4198" y="47468"/>
                  </a:cubicBezTo>
                  <a:cubicBezTo>
                    <a:pt x="4621" y="47785"/>
                    <a:pt x="4938" y="48842"/>
                    <a:pt x="5149" y="49264"/>
                  </a:cubicBezTo>
                  <a:lnTo>
                    <a:pt x="6206" y="51377"/>
                  </a:lnTo>
                  <a:cubicBezTo>
                    <a:pt x="6523" y="52011"/>
                    <a:pt x="6206" y="52962"/>
                    <a:pt x="5360" y="52751"/>
                  </a:cubicBezTo>
                  <a:cubicBezTo>
                    <a:pt x="4515" y="52540"/>
                    <a:pt x="3774" y="53174"/>
                    <a:pt x="3774" y="53174"/>
                  </a:cubicBezTo>
                  <a:cubicBezTo>
                    <a:pt x="3774" y="53174"/>
                    <a:pt x="2611" y="55923"/>
                    <a:pt x="3034" y="56557"/>
                  </a:cubicBezTo>
                  <a:cubicBezTo>
                    <a:pt x="3458" y="57191"/>
                    <a:pt x="2400" y="57191"/>
                    <a:pt x="2400" y="57930"/>
                  </a:cubicBezTo>
                  <a:cubicBezTo>
                    <a:pt x="2400" y="58670"/>
                    <a:pt x="1449" y="59515"/>
                    <a:pt x="2083" y="59834"/>
                  </a:cubicBezTo>
                  <a:cubicBezTo>
                    <a:pt x="2717" y="60151"/>
                    <a:pt x="4198" y="60257"/>
                    <a:pt x="3351" y="60785"/>
                  </a:cubicBezTo>
                  <a:cubicBezTo>
                    <a:pt x="2506" y="61313"/>
                    <a:pt x="1872" y="61630"/>
                    <a:pt x="1238" y="61630"/>
                  </a:cubicBezTo>
                  <a:cubicBezTo>
                    <a:pt x="604" y="61630"/>
                    <a:pt x="1" y="60933"/>
                    <a:pt x="1" y="60933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41"/>
            <p:cNvSpPr/>
            <p:nvPr/>
          </p:nvSpPr>
          <p:spPr>
            <a:xfrm>
              <a:off x="2011500" y="2339225"/>
              <a:ext cx="224550" cy="1685800"/>
            </a:xfrm>
            <a:custGeom>
              <a:rect b="b" l="l" r="r" t="t"/>
              <a:pathLst>
                <a:path extrusionOk="0" fill="none" h="67432" w="8982">
                  <a:moveTo>
                    <a:pt x="8982" y="1"/>
                  </a:moveTo>
                  <a:cubicBezTo>
                    <a:pt x="8982" y="1"/>
                    <a:pt x="1" y="64684"/>
                    <a:pt x="844" y="67431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41"/>
            <p:cNvSpPr/>
            <p:nvPr/>
          </p:nvSpPr>
          <p:spPr>
            <a:xfrm>
              <a:off x="2928350" y="3118725"/>
              <a:ext cx="25" cy="25"/>
            </a:xfrm>
            <a:custGeom>
              <a:rect b="b" l="l" r="r" t="t"/>
              <a:pathLst>
                <a:path extrusionOk="0" fill="none" h="1" w="1">
                  <a:moveTo>
                    <a:pt x="0" y="0"/>
                  </a:moveTo>
                  <a:close/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41"/>
            <p:cNvSpPr/>
            <p:nvPr/>
          </p:nvSpPr>
          <p:spPr>
            <a:xfrm>
              <a:off x="2369025" y="3100175"/>
              <a:ext cx="609525" cy="858800"/>
            </a:xfrm>
            <a:custGeom>
              <a:rect b="b" l="l" r="r" t="t"/>
              <a:pathLst>
                <a:path extrusionOk="0" fill="none" h="34352" w="24381">
                  <a:moveTo>
                    <a:pt x="24064" y="1"/>
                  </a:moveTo>
                  <a:cubicBezTo>
                    <a:pt x="24381" y="1"/>
                    <a:pt x="23747" y="4335"/>
                    <a:pt x="23747" y="4335"/>
                  </a:cubicBezTo>
                  <a:cubicBezTo>
                    <a:pt x="23113" y="4863"/>
                    <a:pt x="22056" y="31391"/>
                    <a:pt x="21845" y="34352"/>
                  </a:cubicBezTo>
                  <a:cubicBezTo>
                    <a:pt x="21845" y="34352"/>
                    <a:pt x="1762" y="33084"/>
                    <a:pt x="1022" y="33084"/>
                  </a:cubicBezTo>
                  <a:cubicBezTo>
                    <a:pt x="283" y="33084"/>
                    <a:pt x="0" y="33858"/>
                    <a:pt x="0" y="33858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41"/>
            <p:cNvSpPr/>
            <p:nvPr/>
          </p:nvSpPr>
          <p:spPr>
            <a:xfrm>
              <a:off x="3102725" y="3116025"/>
              <a:ext cx="1023450" cy="43700"/>
            </a:xfrm>
            <a:custGeom>
              <a:rect b="b" l="l" r="r" t="t"/>
              <a:pathLst>
                <a:path extrusionOk="0" fill="none" h="1748" w="40938">
                  <a:moveTo>
                    <a:pt x="1" y="1"/>
                  </a:moveTo>
                  <a:cubicBezTo>
                    <a:pt x="1" y="1"/>
                    <a:pt x="34206" y="1748"/>
                    <a:pt x="40938" y="556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41"/>
            <p:cNvSpPr/>
            <p:nvPr/>
          </p:nvSpPr>
          <p:spPr>
            <a:xfrm>
              <a:off x="2962700" y="3208525"/>
              <a:ext cx="1193500" cy="506425"/>
            </a:xfrm>
            <a:custGeom>
              <a:rect b="b" l="l" r="r" t="t"/>
              <a:pathLst>
                <a:path extrusionOk="0" fill="none" h="20257" w="47740">
                  <a:moveTo>
                    <a:pt x="0" y="1"/>
                  </a:moveTo>
                  <a:cubicBezTo>
                    <a:pt x="0" y="1"/>
                    <a:pt x="14902" y="423"/>
                    <a:pt x="15960" y="529"/>
                  </a:cubicBezTo>
                  <a:lnTo>
                    <a:pt x="16489" y="13740"/>
                  </a:lnTo>
                  <a:lnTo>
                    <a:pt x="17862" y="14904"/>
                  </a:lnTo>
                  <a:lnTo>
                    <a:pt x="20081" y="14480"/>
                  </a:lnTo>
                  <a:lnTo>
                    <a:pt x="21032" y="15750"/>
                  </a:lnTo>
                  <a:lnTo>
                    <a:pt x="23570" y="16912"/>
                  </a:lnTo>
                  <a:lnTo>
                    <a:pt x="25261" y="16912"/>
                  </a:lnTo>
                  <a:lnTo>
                    <a:pt x="26742" y="16595"/>
                  </a:lnTo>
                  <a:lnTo>
                    <a:pt x="28432" y="17757"/>
                  </a:lnTo>
                  <a:lnTo>
                    <a:pt x="28432" y="18497"/>
                  </a:lnTo>
                  <a:lnTo>
                    <a:pt x="30968" y="18074"/>
                  </a:lnTo>
                  <a:lnTo>
                    <a:pt x="32342" y="18603"/>
                  </a:lnTo>
                  <a:lnTo>
                    <a:pt x="33400" y="18497"/>
                  </a:lnTo>
                  <a:lnTo>
                    <a:pt x="34879" y="18286"/>
                  </a:lnTo>
                  <a:lnTo>
                    <a:pt x="36253" y="18603"/>
                  </a:lnTo>
                  <a:lnTo>
                    <a:pt x="37415" y="19342"/>
                  </a:lnTo>
                  <a:lnTo>
                    <a:pt x="39213" y="18708"/>
                  </a:lnTo>
                  <a:lnTo>
                    <a:pt x="41855" y="18708"/>
                  </a:lnTo>
                  <a:lnTo>
                    <a:pt x="43334" y="17863"/>
                  </a:lnTo>
                  <a:lnTo>
                    <a:pt x="44391" y="18286"/>
                  </a:lnTo>
                  <a:cubicBezTo>
                    <a:pt x="44391" y="18286"/>
                    <a:pt x="46752" y="20113"/>
                    <a:pt x="47739" y="20257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41"/>
            <p:cNvSpPr/>
            <p:nvPr/>
          </p:nvSpPr>
          <p:spPr>
            <a:xfrm>
              <a:off x="3126500" y="2611350"/>
              <a:ext cx="883400" cy="39250"/>
            </a:xfrm>
            <a:custGeom>
              <a:rect b="b" l="l" r="r" t="t"/>
              <a:pathLst>
                <a:path extrusionOk="0" fill="none" h="1570" w="35336">
                  <a:moveTo>
                    <a:pt x="1" y="1"/>
                  </a:moveTo>
                  <a:cubicBezTo>
                    <a:pt x="1" y="1"/>
                    <a:pt x="21631" y="1569"/>
                    <a:pt x="35336" y="46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41"/>
            <p:cNvSpPr/>
            <p:nvPr/>
          </p:nvSpPr>
          <p:spPr>
            <a:xfrm>
              <a:off x="3937700" y="2484525"/>
              <a:ext cx="578425" cy="37050"/>
            </a:xfrm>
            <a:custGeom>
              <a:rect b="b" l="l" r="r" t="t"/>
              <a:pathLst>
                <a:path extrusionOk="0" fill="none" h="1482" w="23137">
                  <a:moveTo>
                    <a:pt x="0" y="1270"/>
                  </a:moveTo>
                  <a:cubicBezTo>
                    <a:pt x="0" y="1270"/>
                    <a:pt x="1796" y="1481"/>
                    <a:pt x="4651" y="1481"/>
                  </a:cubicBezTo>
                  <a:cubicBezTo>
                    <a:pt x="7504" y="1481"/>
                    <a:pt x="18285" y="0"/>
                    <a:pt x="19342" y="0"/>
                  </a:cubicBezTo>
                  <a:cubicBezTo>
                    <a:pt x="20400" y="0"/>
                    <a:pt x="21457" y="317"/>
                    <a:pt x="21457" y="317"/>
                  </a:cubicBezTo>
                  <a:lnTo>
                    <a:pt x="23137" y="317"/>
                  </a:ln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41"/>
            <p:cNvSpPr/>
            <p:nvPr/>
          </p:nvSpPr>
          <p:spPr>
            <a:xfrm>
              <a:off x="3863650" y="1990000"/>
              <a:ext cx="645000" cy="37450"/>
            </a:xfrm>
            <a:custGeom>
              <a:rect b="b" l="l" r="r" t="t"/>
              <a:pathLst>
                <a:path extrusionOk="0" fill="none" h="1498" w="25800">
                  <a:moveTo>
                    <a:pt x="0" y="900"/>
                  </a:moveTo>
                  <a:cubicBezTo>
                    <a:pt x="0" y="900"/>
                    <a:pt x="5500" y="440"/>
                    <a:pt x="7508" y="970"/>
                  </a:cubicBezTo>
                  <a:cubicBezTo>
                    <a:pt x="9515" y="1498"/>
                    <a:pt x="17866" y="758"/>
                    <a:pt x="19451" y="653"/>
                  </a:cubicBezTo>
                  <a:cubicBezTo>
                    <a:pt x="21036" y="547"/>
                    <a:pt x="25800" y="0"/>
                    <a:pt x="25800" y="0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41"/>
            <p:cNvSpPr/>
            <p:nvPr/>
          </p:nvSpPr>
          <p:spPr>
            <a:xfrm>
              <a:off x="4357825" y="1409125"/>
              <a:ext cx="694950" cy="1694625"/>
            </a:xfrm>
            <a:custGeom>
              <a:rect b="b" l="l" r="r" t="t"/>
              <a:pathLst>
                <a:path extrusionOk="0" fill="none" h="67785" w="27798">
                  <a:moveTo>
                    <a:pt x="1" y="1797"/>
                  </a:moveTo>
                  <a:cubicBezTo>
                    <a:pt x="1" y="1797"/>
                    <a:pt x="3065" y="1057"/>
                    <a:pt x="3699" y="1057"/>
                  </a:cubicBezTo>
                  <a:cubicBezTo>
                    <a:pt x="4335" y="1057"/>
                    <a:pt x="4124" y="1"/>
                    <a:pt x="4969" y="106"/>
                  </a:cubicBezTo>
                  <a:cubicBezTo>
                    <a:pt x="5814" y="212"/>
                    <a:pt x="6342" y="952"/>
                    <a:pt x="6554" y="1586"/>
                  </a:cubicBezTo>
                  <a:cubicBezTo>
                    <a:pt x="6765" y="2220"/>
                    <a:pt x="9407" y="2220"/>
                    <a:pt x="9407" y="2220"/>
                  </a:cubicBezTo>
                  <a:cubicBezTo>
                    <a:pt x="9407" y="2220"/>
                    <a:pt x="11099" y="2325"/>
                    <a:pt x="14163" y="3701"/>
                  </a:cubicBezTo>
                  <a:cubicBezTo>
                    <a:pt x="17227" y="5074"/>
                    <a:pt x="19026" y="5286"/>
                    <a:pt x="19026" y="5286"/>
                  </a:cubicBezTo>
                  <a:lnTo>
                    <a:pt x="19237" y="6342"/>
                  </a:lnTo>
                  <a:lnTo>
                    <a:pt x="21033" y="7505"/>
                  </a:lnTo>
                  <a:lnTo>
                    <a:pt x="22195" y="9937"/>
                  </a:lnTo>
                  <a:lnTo>
                    <a:pt x="23154" y="11676"/>
                  </a:lnTo>
                  <a:lnTo>
                    <a:pt x="23239" y="15269"/>
                  </a:lnTo>
                  <a:lnTo>
                    <a:pt x="23154" y="22627"/>
                  </a:lnTo>
                  <a:lnTo>
                    <a:pt x="22554" y="27076"/>
                  </a:lnTo>
                  <a:cubicBezTo>
                    <a:pt x="22554" y="27076"/>
                    <a:pt x="22970" y="28406"/>
                    <a:pt x="23146" y="29067"/>
                  </a:cubicBezTo>
                  <a:cubicBezTo>
                    <a:pt x="23146" y="29067"/>
                    <a:pt x="23041" y="29595"/>
                    <a:pt x="23252" y="30546"/>
                  </a:cubicBezTo>
                  <a:cubicBezTo>
                    <a:pt x="23463" y="31499"/>
                    <a:pt x="23888" y="31180"/>
                    <a:pt x="25473" y="31814"/>
                  </a:cubicBezTo>
                  <a:cubicBezTo>
                    <a:pt x="27058" y="32450"/>
                    <a:pt x="27058" y="33190"/>
                    <a:pt x="27058" y="33190"/>
                  </a:cubicBezTo>
                  <a:cubicBezTo>
                    <a:pt x="27058" y="33190"/>
                    <a:pt x="26424" y="36150"/>
                    <a:pt x="26107" y="37839"/>
                  </a:cubicBezTo>
                  <a:cubicBezTo>
                    <a:pt x="25790" y="39529"/>
                    <a:pt x="27375" y="49676"/>
                    <a:pt x="27480" y="50841"/>
                  </a:cubicBezTo>
                  <a:cubicBezTo>
                    <a:pt x="27586" y="52003"/>
                    <a:pt x="27797" y="54222"/>
                    <a:pt x="27797" y="54222"/>
                  </a:cubicBezTo>
                  <a:cubicBezTo>
                    <a:pt x="27797" y="54222"/>
                    <a:pt x="26635" y="57182"/>
                    <a:pt x="26107" y="58344"/>
                  </a:cubicBezTo>
                  <a:cubicBezTo>
                    <a:pt x="25578" y="59505"/>
                    <a:pt x="26107" y="60246"/>
                    <a:pt x="26424" y="60669"/>
                  </a:cubicBezTo>
                  <a:cubicBezTo>
                    <a:pt x="26741" y="61092"/>
                    <a:pt x="26318" y="62465"/>
                    <a:pt x="26318" y="62465"/>
                  </a:cubicBezTo>
                  <a:cubicBezTo>
                    <a:pt x="26318" y="62465"/>
                    <a:pt x="24944" y="62782"/>
                    <a:pt x="23782" y="62994"/>
                  </a:cubicBezTo>
                  <a:cubicBezTo>
                    <a:pt x="22618" y="63205"/>
                    <a:pt x="23993" y="64261"/>
                    <a:pt x="24099" y="64895"/>
                  </a:cubicBezTo>
                  <a:cubicBezTo>
                    <a:pt x="24205" y="65531"/>
                    <a:pt x="23888" y="65848"/>
                    <a:pt x="23888" y="65848"/>
                  </a:cubicBezTo>
                  <a:lnTo>
                    <a:pt x="22935" y="65109"/>
                  </a:lnTo>
                  <a:cubicBezTo>
                    <a:pt x="22935" y="65109"/>
                    <a:pt x="21561" y="65214"/>
                    <a:pt x="20822" y="65320"/>
                  </a:cubicBezTo>
                  <a:cubicBezTo>
                    <a:pt x="20082" y="65426"/>
                    <a:pt x="20432" y="67785"/>
                    <a:pt x="20432" y="67785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41"/>
            <p:cNvSpPr/>
            <p:nvPr/>
          </p:nvSpPr>
          <p:spPr>
            <a:xfrm>
              <a:off x="4595625" y="2126625"/>
              <a:ext cx="334625" cy="30275"/>
            </a:xfrm>
            <a:custGeom>
              <a:rect b="b" l="l" r="r" t="t"/>
              <a:pathLst>
                <a:path extrusionOk="0" fill="none" h="1211" w="13385">
                  <a:moveTo>
                    <a:pt x="0" y="1105"/>
                  </a:moveTo>
                  <a:cubicBezTo>
                    <a:pt x="0" y="1105"/>
                    <a:pt x="2855" y="1210"/>
                    <a:pt x="3806" y="1210"/>
                  </a:cubicBezTo>
                  <a:cubicBezTo>
                    <a:pt x="4757" y="1210"/>
                    <a:pt x="8563" y="682"/>
                    <a:pt x="8563" y="682"/>
                  </a:cubicBezTo>
                  <a:lnTo>
                    <a:pt x="11415" y="154"/>
                  </a:lnTo>
                  <a:lnTo>
                    <a:pt x="13385" y="1"/>
                  </a:ln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41"/>
            <p:cNvSpPr/>
            <p:nvPr/>
          </p:nvSpPr>
          <p:spPr>
            <a:xfrm>
              <a:off x="4114725" y="3168900"/>
              <a:ext cx="700250" cy="103100"/>
            </a:xfrm>
            <a:custGeom>
              <a:rect b="b" l="l" r="r" t="t"/>
              <a:pathLst>
                <a:path extrusionOk="0" fill="none" h="4124" w="28010">
                  <a:moveTo>
                    <a:pt x="0" y="2008"/>
                  </a:moveTo>
                  <a:cubicBezTo>
                    <a:pt x="0" y="2008"/>
                    <a:pt x="5285" y="740"/>
                    <a:pt x="6976" y="1269"/>
                  </a:cubicBezTo>
                  <a:cubicBezTo>
                    <a:pt x="8668" y="1797"/>
                    <a:pt x="13317" y="1374"/>
                    <a:pt x="13317" y="1374"/>
                  </a:cubicBezTo>
                  <a:lnTo>
                    <a:pt x="18180" y="846"/>
                  </a:lnTo>
                  <a:cubicBezTo>
                    <a:pt x="18180" y="846"/>
                    <a:pt x="24733" y="1"/>
                    <a:pt x="25155" y="423"/>
                  </a:cubicBezTo>
                  <a:cubicBezTo>
                    <a:pt x="25578" y="846"/>
                    <a:pt x="25050" y="2748"/>
                    <a:pt x="24521" y="3384"/>
                  </a:cubicBezTo>
                  <a:cubicBezTo>
                    <a:pt x="23993" y="4019"/>
                    <a:pt x="24944" y="4123"/>
                    <a:pt x="25895" y="4018"/>
                  </a:cubicBezTo>
                  <a:cubicBezTo>
                    <a:pt x="26848" y="3912"/>
                    <a:pt x="27482" y="2855"/>
                    <a:pt x="28010" y="3067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41"/>
            <p:cNvSpPr/>
            <p:nvPr/>
          </p:nvSpPr>
          <p:spPr>
            <a:xfrm>
              <a:off x="5034250" y="2137325"/>
              <a:ext cx="497000" cy="104200"/>
            </a:xfrm>
            <a:custGeom>
              <a:rect b="b" l="l" r="r" t="t"/>
              <a:pathLst>
                <a:path extrusionOk="0" fill="none" h="4168" w="19880">
                  <a:moveTo>
                    <a:pt x="19880" y="1"/>
                  </a:moveTo>
                  <a:cubicBezTo>
                    <a:pt x="19880" y="1"/>
                    <a:pt x="16701" y="2158"/>
                    <a:pt x="15644" y="2369"/>
                  </a:cubicBezTo>
                  <a:cubicBezTo>
                    <a:pt x="14587" y="2580"/>
                    <a:pt x="12261" y="2897"/>
                    <a:pt x="12261" y="2897"/>
                  </a:cubicBezTo>
                  <a:lnTo>
                    <a:pt x="10465" y="2050"/>
                  </a:lnTo>
                  <a:lnTo>
                    <a:pt x="6448" y="3109"/>
                  </a:lnTo>
                  <a:lnTo>
                    <a:pt x="2433" y="4167"/>
                  </a:lnTo>
                  <a:lnTo>
                    <a:pt x="1" y="4062"/>
                  </a:ln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41"/>
            <p:cNvSpPr/>
            <p:nvPr/>
          </p:nvSpPr>
          <p:spPr>
            <a:xfrm>
              <a:off x="4849850" y="2815300"/>
              <a:ext cx="1684500" cy="353625"/>
            </a:xfrm>
            <a:custGeom>
              <a:rect b="b" l="l" r="r" t="t"/>
              <a:pathLst>
                <a:path extrusionOk="0" fill="none" h="14145" w="67380">
                  <a:moveTo>
                    <a:pt x="0" y="14086"/>
                  </a:moveTo>
                  <a:cubicBezTo>
                    <a:pt x="0" y="14086"/>
                    <a:pt x="6954" y="14145"/>
                    <a:pt x="6954" y="13616"/>
                  </a:cubicBezTo>
                  <a:lnTo>
                    <a:pt x="6954" y="12454"/>
                  </a:lnTo>
                  <a:lnTo>
                    <a:pt x="11288" y="12031"/>
                  </a:lnTo>
                  <a:cubicBezTo>
                    <a:pt x="11288" y="12031"/>
                    <a:pt x="20271" y="10339"/>
                    <a:pt x="24499" y="10022"/>
                  </a:cubicBezTo>
                  <a:cubicBezTo>
                    <a:pt x="28728" y="9705"/>
                    <a:pt x="32109" y="8754"/>
                    <a:pt x="36126" y="8014"/>
                  </a:cubicBezTo>
                  <a:cubicBezTo>
                    <a:pt x="40141" y="7275"/>
                    <a:pt x="47541" y="7064"/>
                    <a:pt x="50077" y="6324"/>
                  </a:cubicBezTo>
                  <a:cubicBezTo>
                    <a:pt x="52613" y="5584"/>
                    <a:pt x="59377" y="4420"/>
                    <a:pt x="61915" y="3152"/>
                  </a:cubicBezTo>
                  <a:cubicBezTo>
                    <a:pt x="64451" y="1884"/>
                    <a:pt x="67380" y="1"/>
                    <a:pt x="67380" y="1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41"/>
            <p:cNvSpPr/>
            <p:nvPr/>
          </p:nvSpPr>
          <p:spPr>
            <a:xfrm>
              <a:off x="4220425" y="3792500"/>
              <a:ext cx="414900" cy="23800"/>
            </a:xfrm>
            <a:custGeom>
              <a:rect b="b" l="l" r="r" t="t"/>
              <a:pathLst>
                <a:path extrusionOk="0" fill="none" h="952" w="16596">
                  <a:moveTo>
                    <a:pt x="1" y="951"/>
                  </a:moveTo>
                  <a:cubicBezTo>
                    <a:pt x="1" y="951"/>
                    <a:pt x="5391" y="634"/>
                    <a:pt x="7082" y="740"/>
                  </a:cubicBezTo>
                  <a:cubicBezTo>
                    <a:pt x="8774" y="845"/>
                    <a:pt x="16595" y="0"/>
                    <a:pt x="16595" y="0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41"/>
            <p:cNvSpPr/>
            <p:nvPr/>
          </p:nvSpPr>
          <p:spPr>
            <a:xfrm>
              <a:off x="4748875" y="3227025"/>
              <a:ext cx="1705325" cy="216725"/>
            </a:xfrm>
            <a:custGeom>
              <a:rect b="b" l="l" r="r" t="t"/>
              <a:pathLst>
                <a:path extrusionOk="0" fill="none" h="8669" w="68213">
                  <a:moveTo>
                    <a:pt x="1" y="8668"/>
                  </a:moveTo>
                  <a:cubicBezTo>
                    <a:pt x="1" y="8668"/>
                    <a:pt x="2538" y="8349"/>
                    <a:pt x="3701" y="8032"/>
                  </a:cubicBezTo>
                  <a:cubicBezTo>
                    <a:pt x="4863" y="7715"/>
                    <a:pt x="318" y="8246"/>
                    <a:pt x="15644" y="6870"/>
                  </a:cubicBezTo>
                  <a:cubicBezTo>
                    <a:pt x="30969" y="5496"/>
                    <a:pt x="37944" y="3595"/>
                    <a:pt x="37944" y="3595"/>
                  </a:cubicBezTo>
                  <a:lnTo>
                    <a:pt x="39742" y="3278"/>
                  </a:lnTo>
                  <a:cubicBezTo>
                    <a:pt x="39742" y="3278"/>
                    <a:pt x="42278" y="1480"/>
                    <a:pt x="43546" y="1268"/>
                  </a:cubicBezTo>
                  <a:cubicBezTo>
                    <a:pt x="44816" y="1057"/>
                    <a:pt x="49042" y="317"/>
                    <a:pt x="49042" y="317"/>
                  </a:cubicBezTo>
                  <a:cubicBezTo>
                    <a:pt x="49042" y="317"/>
                    <a:pt x="49465" y="0"/>
                    <a:pt x="50627" y="212"/>
                  </a:cubicBezTo>
                  <a:cubicBezTo>
                    <a:pt x="51791" y="423"/>
                    <a:pt x="52742" y="634"/>
                    <a:pt x="52742" y="634"/>
                  </a:cubicBezTo>
                  <a:lnTo>
                    <a:pt x="52848" y="2008"/>
                  </a:lnTo>
                  <a:lnTo>
                    <a:pt x="54644" y="2221"/>
                  </a:lnTo>
                  <a:lnTo>
                    <a:pt x="59823" y="740"/>
                  </a:lnTo>
                  <a:lnTo>
                    <a:pt x="64369" y="3806"/>
                  </a:lnTo>
                  <a:lnTo>
                    <a:pt x="68213" y="4833"/>
                  </a:ln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41"/>
            <p:cNvSpPr/>
            <p:nvPr/>
          </p:nvSpPr>
          <p:spPr>
            <a:xfrm>
              <a:off x="5179575" y="4027625"/>
              <a:ext cx="837625" cy="190775"/>
            </a:xfrm>
            <a:custGeom>
              <a:rect b="b" l="l" r="r" t="t"/>
              <a:pathLst>
                <a:path extrusionOk="0" fill="none" h="7631" w="33505">
                  <a:moveTo>
                    <a:pt x="465" y="7630"/>
                  </a:moveTo>
                  <a:lnTo>
                    <a:pt x="1269" y="6237"/>
                  </a:lnTo>
                  <a:lnTo>
                    <a:pt x="1269" y="4546"/>
                  </a:lnTo>
                  <a:cubicBezTo>
                    <a:pt x="1269" y="4546"/>
                    <a:pt x="1692" y="3384"/>
                    <a:pt x="846" y="3173"/>
                  </a:cubicBezTo>
                  <a:cubicBezTo>
                    <a:pt x="1" y="2959"/>
                    <a:pt x="107" y="1905"/>
                    <a:pt x="107" y="1905"/>
                  </a:cubicBezTo>
                  <a:lnTo>
                    <a:pt x="2008" y="1588"/>
                  </a:lnTo>
                  <a:lnTo>
                    <a:pt x="4441" y="1480"/>
                  </a:lnTo>
                  <a:lnTo>
                    <a:pt x="8456" y="1163"/>
                  </a:lnTo>
                  <a:lnTo>
                    <a:pt x="13001" y="424"/>
                  </a:lnTo>
                  <a:cubicBezTo>
                    <a:pt x="13001" y="424"/>
                    <a:pt x="15009" y="1"/>
                    <a:pt x="15961" y="212"/>
                  </a:cubicBezTo>
                  <a:cubicBezTo>
                    <a:pt x="16914" y="424"/>
                    <a:pt x="17124" y="1375"/>
                    <a:pt x="17124" y="1375"/>
                  </a:cubicBezTo>
                  <a:lnTo>
                    <a:pt x="18709" y="1586"/>
                  </a:lnTo>
                  <a:cubicBezTo>
                    <a:pt x="18709" y="1586"/>
                    <a:pt x="20188" y="1058"/>
                    <a:pt x="22937" y="1058"/>
                  </a:cubicBezTo>
                  <a:cubicBezTo>
                    <a:pt x="25684" y="1058"/>
                    <a:pt x="28009" y="741"/>
                    <a:pt x="29595" y="741"/>
                  </a:cubicBezTo>
                  <a:cubicBezTo>
                    <a:pt x="31180" y="741"/>
                    <a:pt x="31286" y="424"/>
                    <a:pt x="31814" y="635"/>
                  </a:cubicBezTo>
                  <a:cubicBezTo>
                    <a:pt x="32343" y="846"/>
                    <a:pt x="33188" y="2114"/>
                    <a:pt x="33505" y="2114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41"/>
            <p:cNvSpPr/>
            <p:nvPr/>
          </p:nvSpPr>
          <p:spPr>
            <a:xfrm>
              <a:off x="5010475" y="3409325"/>
              <a:ext cx="99450" cy="832575"/>
            </a:xfrm>
            <a:custGeom>
              <a:rect b="b" l="l" r="r" t="t"/>
              <a:pathLst>
                <a:path extrusionOk="0" fill="none" h="33303" w="3978">
                  <a:moveTo>
                    <a:pt x="1" y="1"/>
                  </a:moveTo>
                  <a:cubicBezTo>
                    <a:pt x="1" y="1"/>
                    <a:pt x="1691" y="2221"/>
                    <a:pt x="1797" y="2642"/>
                  </a:cubicBezTo>
                  <a:cubicBezTo>
                    <a:pt x="1903" y="3065"/>
                    <a:pt x="1797" y="8667"/>
                    <a:pt x="1797" y="8667"/>
                  </a:cubicBezTo>
                  <a:cubicBezTo>
                    <a:pt x="1797" y="8667"/>
                    <a:pt x="740" y="16806"/>
                    <a:pt x="952" y="17123"/>
                  </a:cubicBezTo>
                  <a:cubicBezTo>
                    <a:pt x="1163" y="17440"/>
                    <a:pt x="635" y="20716"/>
                    <a:pt x="1057" y="21244"/>
                  </a:cubicBezTo>
                  <a:cubicBezTo>
                    <a:pt x="1480" y="21773"/>
                    <a:pt x="1797" y="23571"/>
                    <a:pt x="1797" y="23571"/>
                  </a:cubicBezTo>
                  <a:cubicBezTo>
                    <a:pt x="1797" y="23571"/>
                    <a:pt x="2959" y="30757"/>
                    <a:pt x="3065" y="31603"/>
                  </a:cubicBezTo>
                  <a:cubicBezTo>
                    <a:pt x="3172" y="32448"/>
                    <a:pt x="3978" y="33302"/>
                    <a:pt x="3978" y="33302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41"/>
            <p:cNvSpPr/>
            <p:nvPr/>
          </p:nvSpPr>
          <p:spPr>
            <a:xfrm>
              <a:off x="5401575" y="3375000"/>
              <a:ext cx="161200" cy="644725"/>
            </a:xfrm>
            <a:custGeom>
              <a:rect b="b" l="l" r="r" t="t"/>
              <a:pathLst>
                <a:path extrusionOk="0" fill="none" h="25789" w="6448">
                  <a:moveTo>
                    <a:pt x="106" y="0"/>
                  </a:moveTo>
                  <a:lnTo>
                    <a:pt x="106" y="1374"/>
                  </a:lnTo>
                  <a:cubicBezTo>
                    <a:pt x="106" y="1374"/>
                    <a:pt x="0" y="845"/>
                    <a:pt x="1585" y="5285"/>
                  </a:cubicBezTo>
                  <a:cubicBezTo>
                    <a:pt x="3172" y="9725"/>
                    <a:pt x="4862" y="16489"/>
                    <a:pt x="5391" y="16912"/>
                  </a:cubicBezTo>
                  <a:cubicBezTo>
                    <a:pt x="5919" y="17334"/>
                    <a:pt x="6025" y="18391"/>
                    <a:pt x="5708" y="18919"/>
                  </a:cubicBezTo>
                  <a:cubicBezTo>
                    <a:pt x="5391" y="19447"/>
                    <a:pt x="5285" y="19764"/>
                    <a:pt x="5179" y="20293"/>
                  </a:cubicBezTo>
                  <a:cubicBezTo>
                    <a:pt x="5074" y="20821"/>
                    <a:pt x="5074" y="21668"/>
                    <a:pt x="5074" y="21668"/>
                  </a:cubicBezTo>
                  <a:lnTo>
                    <a:pt x="6447" y="23464"/>
                  </a:lnTo>
                  <a:lnTo>
                    <a:pt x="5602" y="25049"/>
                  </a:lnTo>
                  <a:lnTo>
                    <a:pt x="5602" y="25789"/>
                  </a:ln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41"/>
            <p:cNvSpPr/>
            <p:nvPr/>
          </p:nvSpPr>
          <p:spPr>
            <a:xfrm>
              <a:off x="5710725" y="3306300"/>
              <a:ext cx="410925" cy="424450"/>
            </a:xfrm>
            <a:custGeom>
              <a:rect b="b" l="l" r="r" t="t"/>
              <a:pathLst>
                <a:path extrusionOk="0" fill="none" h="16978" w="16437">
                  <a:moveTo>
                    <a:pt x="846" y="1"/>
                  </a:moveTo>
                  <a:lnTo>
                    <a:pt x="0" y="2009"/>
                  </a:lnTo>
                  <a:lnTo>
                    <a:pt x="1480" y="2748"/>
                  </a:lnTo>
                  <a:lnTo>
                    <a:pt x="2644" y="3276"/>
                  </a:lnTo>
                  <a:lnTo>
                    <a:pt x="4863" y="4861"/>
                  </a:lnTo>
                  <a:lnTo>
                    <a:pt x="6659" y="7082"/>
                  </a:lnTo>
                  <a:cubicBezTo>
                    <a:pt x="6659" y="7082"/>
                    <a:pt x="6764" y="8667"/>
                    <a:pt x="8563" y="9618"/>
                  </a:cubicBezTo>
                  <a:cubicBezTo>
                    <a:pt x="10359" y="10569"/>
                    <a:pt x="12155" y="11627"/>
                    <a:pt x="12155" y="11627"/>
                  </a:cubicBezTo>
                  <a:cubicBezTo>
                    <a:pt x="12155" y="11627"/>
                    <a:pt x="12472" y="11944"/>
                    <a:pt x="12683" y="12578"/>
                  </a:cubicBezTo>
                  <a:cubicBezTo>
                    <a:pt x="12895" y="13212"/>
                    <a:pt x="13423" y="14269"/>
                    <a:pt x="13423" y="14269"/>
                  </a:cubicBezTo>
                  <a:cubicBezTo>
                    <a:pt x="13423" y="14269"/>
                    <a:pt x="14268" y="15220"/>
                    <a:pt x="14693" y="15854"/>
                  </a:cubicBezTo>
                  <a:cubicBezTo>
                    <a:pt x="15115" y="16488"/>
                    <a:pt x="16436" y="16978"/>
                    <a:pt x="16436" y="16978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41"/>
            <p:cNvSpPr/>
            <p:nvPr/>
          </p:nvSpPr>
          <p:spPr>
            <a:xfrm>
              <a:off x="5560100" y="2991825"/>
              <a:ext cx="422775" cy="351500"/>
            </a:xfrm>
            <a:custGeom>
              <a:rect b="b" l="l" r="r" t="t"/>
              <a:pathLst>
                <a:path extrusionOk="0" fill="none" h="14060" w="16911">
                  <a:moveTo>
                    <a:pt x="106" y="14059"/>
                  </a:moveTo>
                  <a:cubicBezTo>
                    <a:pt x="106" y="14059"/>
                    <a:pt x="1" y="13108"/>
                    <a:pt x="106" y="12369"/>
                  </a:cubicBezTo>
                  <a:cubicBezTo>
                    <a:pt x="212" y="11629"/>
                    <a:pt x="952" y="11523"/>
                    <a:pt x="1480" y="11523"/>
                  </a:cubicBezTo>
                  <a:cubicBezTo>
                    <a:pt x="2008" y="11523"/>
                    <a:pt x="1586" y="10359"/>
                    <a:pt x="2220" y="10042"/>
                  </a:cubicBezTo>
                  <a:cubicBezTo>
                    <a:pt x="2854" y="9725"/>
                    <a:pt x="4016" y="8986"/>
                    <a:pt x="4544" y="8986"/>
                  </a:cubicBezTo>
                  <a:cubicBezTo>
                    <a:pt x="5072" y="8986"/>
                    <a:pt x="5389" y="7929"/>
                    <a:pt x="5389" y="7929"/>
                  </a:cubicBezTo>
                  <a:lnTo>
                    <a:pt x="7610" y="6344"/>
                  </a:lnTo>
                  <a:lnTo>
                    <a:pt x="8244" y="5391"/>
                  </a:lnTo>
                  <a:cubicBezTo>
                    <a:pt x="9723" y="5074"/>
                    <a:pt x="10780" y="4757"/>
                    <a:pt x="10780" y="4757"/>
                  </a:cubicBezTo>
                  <a:cubicBezTo>
                    <a:pt x="10780" y="4757"/>
                    <a:pt x="15642" y="1904"/>
                    <a:pt x="16910" y="1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41"/>
            <p:cNvSpPr/>
            <p:nvPr/>
          </p:nvSpPr>
          <p:spPr>
            <a:xfrm>
              <a:off x="5343050" y="2212200"/>
              <a:ext cx="61125" cy="441500"/>
            </a:xfrm>
            <a:custGeom>
              <a:rect b="b" l="l" r="r" t="t"/>
              <a:pathLst>
                <a:path extrusionOk="0" fill="none" h="17660" w="2445">
                  <a:moveTo>
                    <a:pt x="0" y="1"/>
                  </a:moveTo>
                  <a:cubicBezTo>
                    <a:pt x="0" y="1"/>
                    <a:pt x="1917" y="16286"/>
                    <a:pt x="2445" y="17659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41"/>
            <p:cNvSpPr/>
            <p:nvPr/>
          </p:nvSpPr>
          <p:spPr>
            <a:xfrm>
              <a:off x="5961700" y="1406500"/>
              <a:ext cx="803300" cy="631525"/>
            </a:xfrm>
            <a:custGeom>
              <a:rect b="b" l="l" r="r" t="t"/>
              <a:pathLst>
                <a:path extrusionOk="0" fill="none" h="25261" w="32132">
                  <a:moveTo>
                    <a:pt x="1" y="21244"/>
                  </a:moveTo>
                  <a:lnTo>
                    <a:pt x="212" y="24944"/>
                  </a:lnTo>
                  <a:cubicBezTo>
                    <a:pt x="212" y="24944"/>
                    <a:pt x="19448" y="19976"/>
                    <a:pt x="21141" y="19764"/>
                  </a:cubicBezTo>
                  <a:cubicBezTo>
                    <a:pt x="22831" y="19553"/>
                    <a:pt x="22831" y="20293"/>
                    <a:pt x="22831" y="20293"/>
                  </a:cubicBezTo>
                  <a:lnTo>
                    <a:pt x="23571" y="21138"/>
                  </a:lnTo>
                  <a:cubicBezTo>
                    <a:pt x="23571" y="21138"/>
                    <a:pt x="23465" y="21561"/>
                    <a:pt x="24099" y="21878"/>
                  </a:cubicBezTo>
                  <a:cubicBezTo>
                    <a:pt x="24733" y="22195"/>
                    <a:pt x="26212" y="23040"/>
                    <a:pt x="26212" y="23040"/>
                  </a:cubicBezTo>
                  <a:lnTo>
                    <a:pt x="29173" y="23568"/>
                  </a:lnTo>
                  <a:cubicBezTo>
                    <a:pt x="29173" y="23568"/>
                    <a:pt x="30654" y="25261"/>
                    <a:pt x="31393" y="24838"/>
                  </a:cubicBezTo>
                  <a:cubicBezTo>
                    <a:pt x="32131" y="24415"/>
                    <a:pt x="31182" y="24097"/>
                    <a:pt x="31182" y="23568"/>
                  </a:cubicBezTo>
                  <a:cubicBezTo>
                    <a:pt x="31182" y="23040"/>
                    <a:pt x="31499" y="22300"/>
                    <a:pt x="31499" y="22300"/>
                  </a:cubicBezTo>
                  <a:cubicBezTo>
                    <a:pt x="31499" y="22300"/>
                    <a:pt x="31182" y="17015"/>
                    <a:pt x="30758" y="16381"/>
                  </a:cubicBezTo>
                  <a:cubicBezTo>
                    <a:pt x="30335" y="15747"/>
                    <a:pt x="29807" y="13000"/>
                    <a:pt x="29807" y="13000"/>
                  </a:cubicBezTo>
                  <a:lnTo>
                    <a:pt x="29278" y="9934"/>
                  </a:lnTo>
                  <a:lnTo>
                    <a:pt x="28118" y="6130"/>
                  </a:lnTo>
                  <a:cubicBezTo>
                    <a:pt x="28118" y="6130"/>
                    <a:pt x="27590" y="3593"/>
                    <a:pt x="26637" y="2642"/>
                  </a:cubicBezTo>
                  <a:cubicBezTo>
                    <a:pt x="25686" y="1691"/>
                    <a:pt x="25158" y="0"/>
                    <a:pt x="25158" y="0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41"/>
            <p:cNvSpPr/>
            <p:nvPr/>
          </p:nvSpPr>
          <p:spPr>
            <a:xfrm>
              <a:off x="5010475" y="2413250"/>
              <a:ext cx="1427650" cy="502000"/>
            </a:xfrm>
            <a:custGeom>
              <a:rect b="b" l="l" r="r" t="t"/>
              <a:pathLst>
                <a:path extrusionOk="0" fill="none" h="20080" w="57106">
                  <a:moveTo>
                    <a:pt x="1" y="19340"/>
                  </a:moveTo>
                  <a:cubicBezTo>
                    <a:pt x="1" y="19340"/>
                    <a:pt x="3065" y="20079"/>
                    <a:pt x="3488" y="20079"/>
                  </a:cubicBezTo>
                  <a:cubicBezTo>
                    <a:pt x="3912" y="20079"/>
                    <a:pt x="4969" y="19763"/>
                    <a:pt x="4969" y="19763"/>
                  </a:cubicBezTo>
                  <a:lnTo>
                    <a:pt x="5497" y="18812"/>
                  </a:lnTo>
                  <a:cubicBezTo>
                    <a:pt x="5497" y="18812"/>
                    <a:pt x="5497" y="18389"/>
                    <a:pt x="8033" y="17227"/>
                  </a:cubicBezTo>
                  <a:cubicBezTo>
                    <a:pt x="10571" y="16063"/>
                    <a:pt x="13531" y="14161"/>
                    <a:pt x="13531" y="14161"/>
                  </a:cubicBezTo>
                  <a:lnTo>
                    <a:pt x="14693" y="12787"/>
                  </a:lnTo>
                  <a:cubicBezTo>
                    <a:pt x="14905" y="12047"/>
                    <a:pt x="16067" y="12047"/>
                    <a:pt x="15855" y="11625"/>
                  </a:cubicBezTo>
                  <a:cubicBezTo>
                    <a:pt x="15644" y="11202"/>
                    <a:pt x="14482" y="9828"/>
                    <a:pt x="15222" y="9723"/>
                  </a:cubicBezTo>
                  <a:cubicBezTo>
                    <a:pt x="15961" y="9617"/>
                    <a:pt x="16912" y="9194"/>
                    <a:pt x="17018" y="9511"/>
                  </a:cubicBezTo>
                  <a:cubicBezTo>
                    <a:pt x="17123" y="9828"/>
                    <a:pt x="17969" y="9723"/>
                    <a:pt x="18814" y="10251"/>
                  </a:cubicBezTo>
                  <a:cubicBezTo>
                    <a:pt x="19659" y="10779"/>
                    <a:pt x="20082" y="11625"/>
                    <a:pt x="20082" y="11625"/>
                  </a:cubicBezTo>
                  <a:lnTo>
                    <a:pt x="22831" y="11625"/>
                  </a:lnTo>
                  <a:cubicBezTo>
                    <a:pt x="23556" y="11432"/>
                    <a:pt x="24301" y="11324"/>
                    <a:pt x="25050" y="11308"/>
                  </a:cubicBezTo>
                  <a:cubicBezTo>
                    <a:pt x="25050" y="11308"/>
                    <a:pt x="24627" y="10462"/>
                    <a:pt x="25261" y="10462"/>
                  </a:cubicBezTo>
                  <a:cubicBezTo>
                    <a:pt x="25895" y="10462"/>
                    <a:pt x="26423" y="9511"/>
                    <a:pt x="26848" y="10040"/>
                  </a:cubicBezTo>
                  <a:cubicBezTo>
                    <a:pt x="27271" y="10568"/>
                    <a:pt x="27059" y="11308"/>
                    <a:pt x="27059" y="11308"/>
                  </a:cubicBezTo>
                  <a:lnTo>
                    <a:pt x="28010" y="12364"/>
                  </a:lnTo>
                  <a:cubicBezTo>
                    <a:pt x="28010" y="12364"/>
                    <a:pt x="28010" y="14689"/>
                    <a:pt x="28750" y="15113"/>
                  </a:cubicBezTo>
                  <a:cubicBezTo>
                    <a:pt x="29490" y="15536"/>
                    <a:pt x="31497" y="17015"/>
                    <a:pt x="32025" y="17438"/>
                  </a:cubicBezTo>
                  <a:cubicBezTo>
                    <a:pt x="32554" y="17861"/>
                    <a:pt x="33295" y="19129"/>
                    <a:pt x="34035" y="19129"/>
                  </a:cubicBezTo>
                  <a:cubicBezTo>
                    <a:pt x="34774" y="19129"/>
                    <a:pt x="35937" y="19023"/>
                    <a:pt x="35937" y="19023"/>
                  </a:cubicBezTo>
                  <a:lnTo>
                    <a:pt x="36254" y="18389"/>
                  </a:lnTo>
                  <a:cubicBezTo>
                    <a:pt x="37205" y="18600"/>
                    <a:pt x="38474" y="17861"/>
                    <a:pt x="38474" y="17861"/>
                  </a:cubicBezTo>
                  <a:lnTo>
                    <a:pt x="40693" y="16698"/>
                  </a:lnTo>
                  <a:lnTo>
                    <a:pt x="41750" y="16064"/>
                  </a:lnTo>
                  <a:lnTo>
                    <a:pt x="41750" y="13632"/>
                  </a:lnTo>
                  <a:cubicBezTo>
                    <a:pt x="41750" y="13632"/>
                    <a:pt x="41222" y="12470"/>
                    <a:pt x="41750" y="12259"/>
                  </a:cubicBezTo>
                  <a:cubicBezTo>
                    <a:pt x="42278" y="12047"/>
                    <a:pt x="43674" y="8898"/>
                    <a:pt x="43590" y="8298"/>
                  </a:cubicBezTo>
                  <a:cubicBezTo>
                    <a:pt x="43504" y="7699"/>
                    <a:pt x="43845" y="6673"/>
                    <a:pt x="44187" y="6331"/>
                  </a:cubicBezTo>
                  <a:cubicBezTo>
                    <a:pt x="44530" y="5988"/>
                    <a:pt x="43504" y="6416"/>
                    <a:pt x="45129" y="5648"/>
                  </a:cubicBezTo>
                  <a:cubicBezTo>
                    <a:pt x="46754" y="4879"/>
                    <a:pt x="46669" y="5391"/>
                    <a:pt x="47097" y="4963"/>
                  </a:cubicBezTo>
                  <a:cubicBezTo>
                    <a:pt x="47525" y="4534"/>
                    <a:pt x="48465" y="3081"/>
                    <a:pt x="48636" y="2396"/>
                  </a:cubicBezTo>
                  <a:cubicBezTo>
                    <a:pt x="48807" y="1713"/>
                    <a:pt x="49236" y="1625"/>
                    <a:pt x="48893" y="1028"/>
                  </a:cubicBezTo>
                  <a:cubicBezTo>
                    <a:pt x="48551" y="428"/>
                    <a:pt x="48037" y="0"/>
                    <a:pt x="49150" y="685"/>
                  </a:cubicBezTo>
                  <a:cubicBezTo>
                    <a:pt x="50263" y="1372"/>
                    <a:pt x="50689" y="1627"/>
                    <a:pt x="51289" y="1798"/>
                  </a:cubicBezTo>
                  <a:cubicBezTo>
                    <a:pt x="51888" y="1969"/>
                    <a:pt x="52571" y="2226"/>
                    <a:pt x="52571" y="1798"/>
                  </a:cubicBezTo>
                  <a:cubicBezTo>
                    <a:pt x="52571" y="1370"/>
                    <a:pt x="52059" y="344"/>
                    <a:pt x="52571" y="344"/>
                  </a:cubicBezTo>
                  <a:cubicBezTo>
                    <a:pt x="53085" y="344"/>
                    <a:pt x="54369" y="1541"/>
                    <a:pt x="55309" y="1884"/>
                  </a:cubicBezTo>
                  <a:cubicBezTo>
                    <a:pt x="56251" y="2224"/>
                    <a:pt x="56005" y="3318"/>
                    <a:pt x="57106" y="3509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41"/>
            <p:cNvSpPr/>
            <p:nvPr/>
          </p:nvSpPr>
          <p:spPr>
            <a:xfrm>
              <a:off x="5710675" y="2027200"/>
              <a:ext cx="199175" cy="695175"/>
            </a:xfrm>
            <a:custGeom>
              <a:rect b="b" l="l" r="r" t="t"/>
              <a:pathLst>
                <a:path extrusionOk="0" fill="none" h="27807" w="7967">
                  <a:moveTo>
                    <a:pt x="4296" y="1"/>
                  </a:moveTo>
                  <a:cubicBezTo>
                    <a:pt x="4296" y="1"/>
                    <a:pt x="5743" y="2010"/>
                    <a:pt x="5998" y="2182"/>
                  </a:cubicBezTo>
                  <a:cubicBezTo>
                    <a:pt x="6255" y="2353"/>
                    <a:pt x="6597" y="3721"/>
                    <a:pt x="6597" y="3721"/>
                  </a:cubicBezTo>
                  <a:cubicBezTo>
                    <a:pt x="6597" y="3721"/>
                    <a:pt x="6426" y="6373"/>
                    <a:pt x="7111" y="7228"/>
                  </a:cubicBezTo>
                  <a:cubicBezTo>
                    <a:pt x="7796" y="8082"/>
                    <a:pt x="7967" y="9795"/>
                    <a:pt x="7967" y="9795"/>
                  </a:cubicBezTo>
                  <a:cubicBezTo>
                    <a:pt x="7967" y="9795"/>
                    <a:pt x="7368" y="14500"/>
                    <a:pt x="7539" y="14928"/>
                  </a:cubicBezTo>
                  <a:cubicBezTo>
                    <a:pt x="7710" y="15355"/>
                    <a:pt x="7196" y="16125"/>
                    <a:pt x="7539" y="16810"/>
                  </a:cubicBezTo>
                  <a:cubicBezTo>
                    <a:pt x="7880" y="17493"/>
                    <a:pt x="6940" y="18007"/>
                    <a:pt x="6597" y="18521"/>
                  </a:cubicBezTo>
                  <a:cubicBezTo>
                    <a:pt x="6255" y="19035"/>
                    <a:pt x="6169" y="19718"/>
                    <a:pt x="5571" y="19718"/>
                  </a:cubicBezTo>
                  <a:cubicBezTo>
                    <a:pt x="5571" y="19718"/>
                    <a:pt x="3604" y="20574"/>
                    <a:pt x="3518" y="21259"/>
                  </a:cubicBezTo>
                  <a:cubicBezTo>
                    <a:pt x="3433" y="21942"/>
                    <a:pt x="3347" y="22456"/>
                    <a:pt x="3347" y="23141"/>
                  </a:cubicBezTo>
                  <a:cubicBezTo>
                    <a:pt x="3347" y="23824"/>
                    <a:pt x="3176" y="23911"/>
                    <a:pt x="3176" y="23911"/>
                  </a:cubicBezTo>
                  <a:lnTo>
                    <a:pt x="2320" y="23398"/>
                  </a:lnTo>
                  <a:lnTo>
                    <a:pt x="2063" y="24081"/>
                  </a:lnTo>
                  <a:lnTo>
                    <a:pt x="1977" y="25023"/>
                  </a:lnTo>
                  <a:cubicBezTo>
                    <a:pt x="1977" y="25023"/>
                    <a:pt x="3005" y="24166"/>
                    <a:pt x="1977" y="25622"/>
                  </a:cubicBezTo>
                  <a:cubicBezTo>
                    <a:pt x="951" y="27076"/>
                    <a:pt x="780" y="27590"/>
                    <a:pt x="780" y="27590"/>
                  </a:cubicBezTo>
                  <a:lnTo>
                    <a:pt x="0" y="27806"/>
                  </a:ln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41"/>
            <p:cNvSpPr/>
            <p:nvPr/>
          </p:nvSpPr>
          <p:spPr>
            <a:xfrm>
              <a:off x="5892700" y="2385400"/>
              <a:ext cx="218200" cy="177575"/>
            </a:xfrm>
            <a:custGeom>
              <a:rect b="b" l="l" r="r" t="t"/>
              <a:pathLst>
                <a:path extrusionOk="0" fill="none" h="7103" w="8728">
                  <a:moveTo>
                    <a:pt x="8727" y="7102"/>
                  </a:moveTo>
                  <a:cubicBezTo>
                    <a:pt x="8727" y="7102"/>
                    <a:pt x="8213" y="6160"/>
                    <a:pt x="8213" y="5477"/>
                  </a:cubicBezTo>
                  <a:cubicBezTo>
                    <a:pt x="8213" y="4792"/>
                    <a:pt x="7528" y="3082"/>
                    <a:pt x="7528" y="3082"/>
                  </a:cubicBezTo>
                  <a:lnTo>
                    <a:pt x="7102" y="1542"/>
                  </a:lnTo>
                  <a:cubicBezTo>
                    <a:pt x="7102" y="1542"/>
                    <a:pt x="6332" y="1883"/>
                    <a:pt x="5818" y="2140"/>
                  </a:cubicBezTo>
                  <a:cubicBezTo>
                    <a:pt x="5304" y="2398"/>
                    <a:pt x="4963" y="2996"/>
                    <a:pt x="4364" y="2910"/>
                  </a:cubicBezTo>
                  <a:cubicBezTo>
                    <a:pt x="3765" y="2825"/>
                    <a:pt x="2653" y="2482"/>
                    <a:pt x="2653" y="2482"/>
                  </a:cubicBezTo>
                  <a:lnTo>
                    <a:pt x="2140" y="1883"/>
                  </a:lnTo>
                  <a:cubicBezTo>
                    <a:pt x="2140" y="1883"/>
                    <a:pt x="1112" y="1626"/>
                    <a:pt x="1369" y="1028"/>
                  </a:cubicBezTo>
                  <a:cubicBezTo>
                    <a:pt x="1626" y="429"/>
                    <a:pt x="770" y="1"/>
                    <a:pt x="770" y="1"/>
                  </a:cubicBezTo>
                  <a:cubicBezTo>
                    <a:pt x="1" y="172"/>
                    <a:pt x="258" y="258"/>
                    <a:pt x="258" y="258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41"/>
            <p:cNvSpPr/>
            <p:nvPr/>
          </p:nvSpPr>
          <p:spPr>
            <a:xfrm>
              <a:off x="6211425" y="2295550"/>
              <a:ext cx="363600" cy="149775"/>
            </a:xfrm>
            <a:custGeom>
              <a:rect b="b" l="l" r="r" t="t"/>
              <a:pathLst>
                <a:path extrusionOk="0" fill="none" h="5991" w="14544">
                  <a:moveTo>
                    <a:pt x="14544" y="5991"/>
                  </a:moveTo>
                  <a:cubicBezTo>
                    <a:pt x="14544" y="5991"/>
                    <a:pt x="13688" y="3937"/>
                    <a:pt x="13773" y="3167"/>
                  </a:cubicBezTo>
                  <a:cubicBezTo>
                    <a:pt x="13859" y="2396"/>
                    <a:pt x="13431" y="1456"/>
                    <a:pt x="13431" y="1456"/>
                  </a:cubicBezTo>
                  <a:lnTo>
                    <a:pt x="12491" y="172"/>
                  </a:lnTo>
                  <a:lnTo>
                    <a:pt x="10523" y="1"/>
                  </a:lnTo>
                  <a:lnTo>
                    <a:pt x="6929" y="943"/>
                  </a:lnTo>
                  <a:lnTo>
                    <a:pt x="3422" y="1542"/>
                  </a:lnTo>
                  <a:lnTo>
                    <a:pt x="1028" y="3595"/>
                  </a:lnTo>
                  <a:cubicBezTo>
                    <a:pt x="1028" y="3595"/>
                    <a:pt x="1" y="4535"/>
                    <a:pt x="429" y="5220"/>
                  </a:cubicBez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41"/>
            <p:cNvSpPr/>
            <p:nvPr/>
          </p:nvSpPr>
          <p:spPr>
            <a:xfrm>
              <a:off x="6545050" y="1961950"/>
              <a:ext cx="81275" cy="385000"/>
            </a:xfrm>
            <a:custGeom>
              <a:rect b="b" l="l" r="r" t="t"/>
              <a:pathLst>
                <a:path extrusionOk="0" fill="none" h="15400" w="3251">
                  <a:moveTo>
                    <a:pt x="1968" y="0"/>
                  </a:moveTo>
                  <a:cubicBezTo>
                    <a:pt x="1968" y="0"/>
                    <a:pt x="0" y="1454"/>
                    <a:pt x="343" y="2053"/>
                  </a:cubicBezTo>
                  <a:cubicBezTo>
                    <a:pt x="685" y="2653"/>
                    <a:pt x="1026" y="3336"/>
                    <a:pt x="1026" y="3336"/>
                  </a:cubicBezTo>
                  <a:lnTo>
                    <a:pt x="940" y="4278"/>
                  </a:lnTo>
                  <a:lnTo>
                    <a:pt x="1283" y="5132"/>
                  </a:lnTo>
                  <a:lnTo>
                    <a:pt x="1366" y="6160"/>
                  </a:lnTo>
                  <a:lnTo>
                    <a:pt x="1623" y="7357"/>
                  </a:lnTo>
                  <a:lnTo>
                    <a:pt x="3250" y="8127"/>
                  </a:lnTo>
                  <a:lnTo>
                    <a:pt x="1366" y="13944"/>
                  </a:lnTo>
                  <a:lnTo>
                    <a:pt x="2651" y="15400"/>
                  </a:lnTo>
                  <a:lnTo>
                    <a:pt x="598" y="14971"/>
                  </a:lnTo>
                </a:path>
              </a:pathLst>
            </a:custGeom>
            <a:solidFill>
              <a:schemeClr val="dk1"/>
            </a:solidFill>
            <a:ln cap="flat" cmpd="sng" w="450">
              <a:solidFill>
                <a:schemeClr val="lt1"/>
              </a:solidFill>
              <a:prstDash val="solid"/>
              <a:miter lim="1821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5" name="Google Shape;455;p41"/>
          <p:cNvSpPr/>
          <p:nvPr/>
        </p:nvSpPr>
        <p:spPr>
          <a:xfrm>
            <a:off x="4602900" y="2595375"/>
            <a:ext cx="406800" cy="4068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41"/>
          <p:cNvSpPr/>
          <p:nvPr/>
        </p:nvSpPr>
        <p:spPr>
          <a:xfrm>
            <a:off x="3060525" y="1950175"/>
            <a:ext cx="753600" cy="7536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41"/>
          <p:cNvSpPr/>
          <p:nvPr/>
        </p:nvSpPr>
        <p:spPr>
          <a:xfrm>
            <a:off x="1505375" y="2900150"/>
            <a:ext cx="406800" cy="4068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1"/>
          <p:cNvSpPr/>
          <p:nvPr/>
        </p:nvSpPr>
        <p:spPr>
          <a:xfrm>
            <a:off x="638525" y="1070925"/>
            <a:ext cx="637200" cy="6372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41"/>
          <p:cNvSpPr/>
          <p:nvPr/>
        </p:nvSpPr>
        <p:spPr>
          <a:xfrm>
            <a:off x="5749000" y="2013400"/>
            <a:ext cx="1695300" cy="10560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41"/>
          <p:cNvSpPr txBox="1"/>
          <p:nvPr>
            <p:ph idx="4294967295" type="subTitle"/>
          </p:nvPr>
        </p:nvSpPr>
        <p:spPr>
          <a:xfrm flipH="1">
            <a:off x="5825675" y="2131000"/>
            <a:ext cx="13233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000"/>
              <a:t>Mercury is the closest planet to the Sun and the smallest one in the Solar System</a:t>
            </a:r>
            <a:endParaRPr sz="1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noFill/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42"/>
          <p:cNvPicPr preferRelativeResize="0"/>
          <p:nvPr/>
        </p:nvPicPr>
        <p:blipFill rotWithShape="1">
          <a:blip r:embed="rId3">
            <a:alphaModFix/>
          </a:blip>
          <a:srcRect b="0" l="25558" r="25553" t="0"/>
          <a:stretch/>
        </p:blipFill>
        <p:spPr>
          <a:xfrm>
            <a:off x="4238750" y="542925"/>
            <a:ext cx="2976300" cy="40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2"/>
          <p:cNvPicPr preferRelativeResize="0"/>
          <p:nvPr/>
        </p:nvPicPr>
        <p:blipFill rotWithShape="1">
          <a:blip r:embed="rId4">
            <a:alphaModFix/>
          </a:blip>
          <a:srcRect b="0" l="25557" r="25557" t="0"/>
          <a:stretch/>
        </p:blipFill>
        <p:spPr>
          <a:xfrm>
            <a:off x="714375" y="542925"/>
            <a:ext cx="2976302" cy="4060502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2"/>
          <p:cNvSpPr txBox="1"/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TEAM</a:t>
            </a:r>
            <a:endParaRPr/>
          </a:p>
        </p:txBody>
      </p:sp>
      <p:sp>
        <p:nvSpPr>
          <p:cNvPr id="468" name="Google Shape;468;p42"/>
          <p:cNvSpPr/>
          <p:nvPr/>
        </p:nvSpPr>
        <p:spPr>
          <a:xfrm>
            <a:off x="2963625" y="810000"/>
            <a:ext cx="1122600" cy="1229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2"/>
          <p:cNvSpPr txBox="1"/>
          <p:nvPr/>
        </p:nvSpPr>
        <p:spPr>
          <a:xfrm>
            <a:off x="3012571" y="1005200"/>
            <a:ext cx="10737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You can replace the image on the screen with your own</a:t>
            </a:r>
            <a:endParaRPr sz="10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470" name="Google Shape;470;p42"/>
          <p:cNvSpPr/>
          <p:nvPr/>
        </p:nvSpPr>
        <p:spPr>
          <a:xfrm>
            <a:off x="3868500" y="2962650"/>
            <a:ext cx="1122600" cy="1229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42"/>
          <p:cNvSpPr txBox="1"/>
          <p:nvPr/>
        </p:nvSpPr>
        <p:spPr>
          <a:xfrm>
            <a:off x="3917446" y="3157850"/>
            <a:ext cx="1073700" cy="8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You can replace the image on the screen with your own</a:t>
            </a:r>
            <a:endParaRPr sz="10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3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ALTERNATIVE RESOURCES</a:t>
            </a:r>
            <a:endParaRPr/>
          </a:p>
        </p:txBody>
      </p:sp>
      <p:sp>
        <p:nvSpPr>
          <p:cNvPr id="477" name="Google Shape;477;p43"/>
          <p:cNvSpPr txBox="1"/>
          <p:nvPr>
            <p:ph idx="1" type="body"/>
          </p:nvPr>
        </p:nvSpPr>
        <p:spPr>
          <a:xfrm>
            <a:off x="616550" y="540000"/>
            <a:ext cx="2748600" cy="5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Here’s an assortment of alternative pictures within the same style of this template. </a:t>
            </a:r>
            <a:endParaRPr sz="1000">
              <a:solidFill>
                <a:schemeClr val="dk1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2921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s" sz="10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Airplane window with sky and sea landscape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s" sz="10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Railway train station long shot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s" sz="10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One way road sign in the city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s" sz="10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Sunset at bay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s" sz="1000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Old foot bridge over the river near alesund; norway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s" sz="1000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Tropical road with desert background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s" sz="1000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Modern woman riding bike in city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s" sz="1000">
                <a:solidFill>
                  <a:schemeClr val="dk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Harbor with boats and blue sea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s" sz="1000">
                <a:solidFill>
                  <a:schemeClr val="dk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City roads at night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s" sz="1000">
                <a:solidFill>
                  <a:schemeClr val="dk1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Brooklyn bridge and new york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78" name="Google Shape;478;p43"/>
          <p:cNvSpPr txBox="1"/>
          <p:nvPr>
            <p:ph idx="1" type="body"/>
          </p:nvPr>
        </p:nvSpPr>
        <p:spPr>
          <a:xfrm>
            <a:off x="3459178" y="540000"/>
            <a:ext cx="27486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If you want to apply the same filter as the pictures already included in the template, follow these instructions.</a:t>
            </a:r>
            <a:r>
              <a:rPr lang="es" sz="1000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 </a:t>
            </a:r>
            <a:endParaRPr sz="1000">
              <a:solidFill>
                <a:schemeClr val="dk1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In Photoshop:</a:t>
            </a:r>
            <a:endParaRPr sz="1000">
              <a:solidFill>
                <a:schemeClr val="dk1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s" sz="1000">
                <a:solidFill>
                  <a:schemeClr val="dk1"/>
                </a:solidFill>
              </a:rPr>
              <a:t>Open the picture in Photoshop.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s" sz="1000">
                <a:solidFill>
                  <a:schemeClr val="dk1"/>
                </a:solidFill>
              </a:rPr>
              <a:t>On the Layers panel, click the Create New Adjustment Layer button.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s" sz="1000">
                <a:solidFill>
                  <a:schemeClr val="dk1"/>
                </a:solidFill>
              </a:rPr>
              <a:t>Select Photo Filter and click Color.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s" sz="1000">
                <a:solidFill>
                  <a:schemeClr val="dk1"/>
                </a:solidFill>
              </a:rPr>
              <a:t>Paste this hex code: #908269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s" sz="1000">
                <a:solidFill>
                  <a:schemeClr val="dk1"/>
                </a:solidFill>
              </a:rPr>
              <a:t>Adjust the density to increase or decrease the filter effect.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79" name="Google Shape;479;p43"/>
          <p:cNvSpPr txBox="1"/>
          <p:nvPr>
            <p:ph idx="1" type="body"/>
          </p:nvPr>
        </p:nvSpPr>
        <p:spPr>
          <a:xfrm>
            <a:off x="3459178" y="2876150"/>
            <a:ext cx="27486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I</a:t>
            </a:r>
            <a:r>
              <a:rPr lang="es" sz="1000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n Google Slides / PowerPoint:</a:t>
            </a:r>
            <a:endParaRPr sz="1000">
              <a:solidFill>
                <a:schemeClr val="dk1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s" sz="1000">
                <a:solidFill>
                  <a:schemeClr val="dk1"/>
                </a:solidFill>
              </a:rPr>
              <a:t>Create a new shape with the same shape as the photo to which you want to apply the filter.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s" sz="1000">
                <a:solidFill>
                  <a:schemeClr val="dk1"/>
                </a:solidFill>
              </a:rPr>
              <a:t>Select the color for the filter (#908269) and reduce the opacity until you’re happy with the result.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s" sz="1000">
                <a:solidFill>
                  <a:schemeClr val="dk1"/>
                </a:solidFill>
              </a:rPr>
              <a:t>If you want to modify the photo, move the filter to a side first.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480" name="Google Shape;480;p4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478150" y="3299327"/>
            <a:ext cx="1304175" cy="130417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3"/>
          <p:cNvSpPr/>
          <p:nvPr/>
        </p:nvSpPr>
        <p:spPr>
          <a:xfrm>
            <a:off x="6911850" y="2906300"/>
            <a:ext cx="1304100" cy="1304100"/>
          </a:xfrm>
          <a:prstGeom prst="rect">
            <a:avLst/>
          </a:prstGeom>
          <a:solidFill>
            <a:schemeClr val="accent1">
              <a:alpha val="383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2" name="Google Shape;482;p43"/>
          <p:cNvCxnSpPr/>
          <p:nvPr/>
        </p:nvCxnSpPr>
        <p:spPr>
          <a:xfrm flipH="1" rot="10800000">
            <a:off x="6751650" y="3548450"/>
            <a:ext cx="364500" cy="4101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4"/>
          <p:cNvSpPr/>
          <p:nvPr/>
        </p:nvSpPr>
        <p:spPr>
          <a:xfrm>
            <a:off x="0" y="1559850"/>
            <a:ext cx="5197200" cy="359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44"/>
          <p:cNvSpPr txBox="1"/>
          <p:nvPr>
            <p:ph type="ctrTitle"/>
          </p:nvPr>
        </p:nvSpPr>
        <p:spPr>
          <a:xfrm rot="5400000">
            <a:off x="6029550" y="2301052"/>
            <a:ext cx="42369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Ask </a:t>
            </a:r>
            <a:endParaRPr/>
          </a:p>
        </p:txBody>
      </p:sp>
      <p:sp>
        <p:nvSpPr>
          <p:cNvPr id="489" name="Google Shape;489;p44"/>
          <p:cNvSpPr/>
          <p:nvPr/>
        </p:nvSpPr>
        <p:spPr>
          <a:xfrm>
            <a:off x="4961825" y="3661475"/>
            <a:ext cx="487500" cy="15291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idx="6" type="ctrTitle"/>
          </p:nvPr>
        </p:nvSpPr>
        <p:spPr>
          <a:xfrm>
            <a:off x="656425" y="253125"/>
            <a:ext cx="25530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TEAM</a:t>
            </a:r>
            <a:endParaRPr/>
          </a:p>
        </p:txBody>
      </p:sp>
      <p:sp>
        <p:nvSpPr>
          <p:cNvPr id="133" name="Google Shape;133;p24"/>
          <p:cNvSpPr txBox="1"/>
          <p:nvPr>
            <p:ph idx="1" type="subTitle"/>
          </p:nvPr>
        </p:nvSpPr>
        <p:spPr>
          <a:xfrm>
            <a:off x="1449782" y="2435189"/>
            <a:ext cx="15639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Data Analytics &amp; Strategy</a:t>
            </a:r>
            <a:endParaRPr/>
          </a:p>
        </p:txBody>
      </p:sp>
      <p:sp>
        <p:nvSpPr>
          <p:cNvPr id="134" name="Google Shape;134;p24"/>
          <p:cNvSpPr txBox="1"/>
          <p:nvPr>
            <p:ph idx="3" type="subTitle"/>
          </p:nvPr>
        </p:nvSpPr>
        <p:spPr>
          <a:xfrm>
            <a:off x="3712265" y="2435189"/>
            <a:ext cx="19614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Engineering &amp; Research</a:t>
            </a:r>
            <a:endParaRPr/>
          </a:p>
        </p:txBody>
      </p:sp>
      <p:sp>
        <p:nvSpPr>
          <p:cNvPr id="135" name="Google Shape;135;p24"/>
          <p:cNvSpPr txBox="1"/>
          <p:nvPr>
            <p:ph idx="5" type="subTitle"/>
          </p:nvPr>
        </p:nvSpPr>
        <p:spPr>
          <a:xfrm>
            <a:off x="5929259" y="2435189"/>
            <a:ext cx="20823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Business Analytics &amp; Financials</a:t>
            </a:r>
            <a:endParaRPr/>
          </a:p>
        </p:txBody>
      </p:sp>
      <p:sp>
        <p:nvSpPr>
          <p:cNvPr id="136" name="Google Shape;136;p24"/>
          <p:cNvSpPr txBox="1"/>
          <p:nvPr>
            <p:ph idx="2" type="ctrTitle"/>
          </p:nvPr>
        </p:nvSpPr>
        <p:spPr>
          <a:xfrm>
            <a:off x="3732353" y="1968381"/>
            <a:ext cx="1881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Sunny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Yu</a:t>
            </a:r>
            <a:endParaRPr/>
          </a:p>
        </p:txBody>
      </p:sp>
      <p:sp>
        <p:nvSpPr>
          <p:cNvPr id="137" name="Google Shape;137;p24"/>
          <p:cNvSpPr txBox="1"/>
          <p:nvPr>
            <p:ph idx="4" type="ctrTitle"/>
          </p:nvPr>
        </p:nvSpPr>
        <p:spPr>
          <a:xfrm>
            <a:off x="6242469" y="1968381"/>
            <a:ext cx="1881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Teddy Hickenlooper</a:t>
            </a:r>
            <a:endParaRPr/>
          </a:p>
        </p:txBody>
      </p:sp>
      <p:sp>
        <p:nvSpPr>
          <p:cNvPr id="138" name="Google Shape;138;p24"/>
          <p:cNvSpPr txBox="1"/>
          <p:nvPr>
            <p:ph type="ctrTitle"/>
          </p:nvPr>
        </p:nvSpPr>
        <p:spPr>
          <a:xfrm>
            <a:off x="1222234" y="1968381"/>
            <a:ext cx="1881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Madison Huang</a:t>
            </a:r>
            <a:endParaRPr/>
          </a:p>
        </p:txBody>
      </p:sp>
      <p:sp>
        <p:nvSpPr>
          <p:cNvPr id="139" name="Google Shape;139;p24"/>
          <p:cNvSpPr txBox="1"/>
          <p:nvPr>
            <p:ph idx="7" type="ctrTitle"/>
          </p:nvPr>
        </p:nvSpPr>
        <p:spPr>
          <a:xfrm>
            <a:off x="1222233" y="3940743"/>
            <a:ext cx="1881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Peter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Lee</a:t>
            </a:r>
            <a:endParaRPr/>
          </a:p>
        </p:txBody>
      </p:sp>
      <p:sp>
        <p:nvSpPr>
          <p:cNvPr id="140" name="Google Shape;140;p24"/>
          <p:cNvSpPr txBox="1"/>
          <p:nvPr>
            <p:ph idx="8" type="subTitle"/>
          </p:nvPr>
        </p:nvSpPr>
        <p:spPr>
          <a:xfrm>
            <a:off x="1380931" y="4438301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Marketing &amp; GTM Strategy</a:t>
            </a:r>
            <a:endParaRPr/>
          </a:p>
        </p:txBody>
      </p:sp>
      <p:sp>
        <p:nvSpPr>
          <p:cNvPr id="141" name="Google Shape;141;p24"/>
          <p:cNvSpPr txBox="1"/>
          <p:nvPr>
            <p:ph idx="9" type="ctrTitle"/>
          </p:nvPr>
        </p:nvSpPr>
        <p:spPr>
          <a:xfrm>
            <a:off x="3732342" y="3940743"/>
            <a:ext cx="1881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Vardhan Agrawal</a:t>
            </a:r>
            <a:endParaRPr/>
          </a:p>
        </p:txBody>
      </p:sp>
      <p:sp>
        <p:nvSpPr>
          <p:cNvPr id="142" name="Google Shape;142;p24"/>
          <p:cNvSpPr txBox="1"/>
          <p:nvPr>
            <p:ph idx="13" type="subTitle"/>
          </p:nvPr>
        </p:nvSpPr>
        <p:spPr>
          <a:xfrm>
            <a:off x="3681833" y="4438301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AI &amp; HCI</a:t>
            </a:r>
            <a:endParaRPr/>
          </a:p>
        </p:txBody>
      </p:sp>
      <p:sp>
        <p:nvSpPr>
          <p:cNvPr id="143" name="Google Shape;143;p24"/>
          <p:cNvSpPr txBox="1"/>
          <p:nvPr>
            <p:ph idx="14" type="ctrTitle"/>
          </p:nvPr>
        </p:nvSpPr>
        <p:spPr>
          <a:xfrm>
            <a:off x="6180938" y="3977378"/>
            <a:ext cx="1881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Andrew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Lee</a:t>
            </a:r>
            <a:endParaRPr/>
          </a:p>
        </p:txBody>
      </p:sp>
      <p:sp>
        <p:nvSpPr>
          <p:cNvPr id="144" name="Google Shape;144;p24"/>
          <p:cNvSpPr txBox="1"/>
          <p:nvPr>
            <p:ph idx="15" type="subTitle"/>
          </p:nvPr>
        </p:nvSpPr>
        <p:spPr>
          <a:xfrm>
            <a:off x="6146306" y="4428318"/>
            <a:ext cx="1648200" cy="39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Product &amp; Engineering</a:t>
            </a:r>
            <a:endParaRPr/>
          </a:p>
        </p:txBody>
      </p:sp>
      <p:pic>
        <p:nvPicPr>
          <p:cNvPr id="145" name="Google Shape;145;p24" title="IMG_7867.jpg"/>
          <p:cNvPicPr preferRelativeResize="0"/>
          <p:nvPr/>
        </p:nvPicPr>
        <p:blipFill rotWithShape="1">
          <a:blip r:embed="rId3">
            <a:alphaModFix/>
          </a:blip>
          <a:srcRect b="0" l="0" r="26122" t="0"/>
          <a:stretch/>
        </p:blipFill>
        <p:spPr>
          <a:xfrm>
            <a:off x="4191550" y="917015"/>
            <a:ext cx="1002849" cy="101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 title="175264616401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1551" y="2907927"/>
            <a:ext cx="1002850" cy="1002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 title="089F8D2F-21DF-402F-8327-FA205477E3FA_1_105_c.jpeg"/>
          <p:cNvPicPr preferRelativeResize="0"/>
          <p:nvPr/>
        </p:nvPicPr>
        <p:blipFill rotWithShape="1">
          <a:blip r:embed="rId5">
            <a:alphaModFix/>
          </a:blip>
          <a:srcRect b="7485" l="24853" r="28419" t="21360"/>
          <a:stretch/>
        </p:blipFill>
        <p:spPr>
          <a:xfrm>
            <a:off x="1661438" y="939703"/>
            <a:ext cx="1002875" cy="101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 title="IMG_2120 (1)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1451" y="2858453"/>
            <a:ext cx="1002849" cy="1101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 rotWithShape="1">
          <a:blip r:embed="rId7">
            <a:alphaModFix/>
          </a:blip>
          <a:srcRect b="22282" l="18629" r="22881" t="31401"/>
          <a:stretch/>
        </p:blipFill>
        <p:spPr>
          <a:xfrm>
            <a:off x="6594836" y="2853160"/>
            <a:ext cx="1053517" cy="111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 title="Theodore_Hickenlooper_Denver.png"/>
          <p:cNvPicPr preferRelativeResize="0"/>
          <p:nvPr/>
        </p:nvPicPr>
        <p:blipFill rotWithShape="1">
          <a:blip r:embed="rId8">
            <a:alphaModFix/>
          </a:blip>
          <a:srcRect b="37460" l="0" r="0" t="0"/>
          <a:stretch/>
        </p:blipFill>
        <p:spPr>
          <a:xfrm>
            <a:off x="6653275" y="924610"/>
            <a:ext cx="1002850" cy="10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/>
          <p:nvPr/>
        </p:nvSpPr>
        <p:spPr>
          <a:xfrm rot="5400000">
            <a:off x="-2349900" y="2326677"/>
            <a:ext cx="5188800" cy="489000"/>
          </a:xfrm>
          <a:prstGeom prst="rect">
            <a:avLst/>
          </a:prstGeom>
          <a:solidFill>
            <a:srgbClr val="395E3D">
              <a:alpha val="5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 rotWithShape="1">
          <a:blip r:embed="rId3">
            <a:alphaModFix/>
          </a:blip>
          <a:srcRect b="0" l="25608" r="25613" t="0"/>
          <a:stretch/>
        </p:blipFill>
        <p:spPr>
          <a:xfrm>
            <a:off x="5381625" y="0"/>
            <a:ext cx="37623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/>
          <p:nvPr>
            <p:ph idx="1" type="subTitle"/>
          </p:nvPr>
        </p:nvSpPr>
        <p:spPr>
          <a:xfrm flipH="1">
            <a:off x="709526" y="2363868"/>
            <a:ext cx="39024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/>
              <a:t>FarmLink is a subscription-based farm-to-table marketplace that connects urban consumers directly with local farmers. </a:t>
            </a:r>
            <a:endParaRPr sz="1900"/>
          </a:p>
        </p:txBody>
      </p:sp>
      <p:sp>
        <p:nvSpPr>
          <p:cNvPr id="158" name="Google Shape;158;p25"/>
          <p:cNvSpPr txBox="1"/>
          <p:nvPr>
            <p:ph type="title"/>
          </p:nvPr>
        </p:nvSpPr>
        <p:spPr>
          <a:xfrm>
            <a:off x="1091642" y="1522318"/>
            <a:ext cx="34980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PRODUCT INTRODUCTION</a:t>
            </a:r>
            <a:endParaRPr/>
          </a:p>
        </p:txBody>
      </p:sp>
      <p:sp>
        <p:nvSpPr>
          <p:cNvPr id="159" name="Google Shape;159;p25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395E3D">
              <a:alpha val="5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arvest Fruit Box – freshfruit.com" id="160" name="Google Shape;160;p25"/>
          <p:cNvPicPr preferRelativeResize="0"/>
          <p:nvPr/>
        </p:nvPicPr>
        <p:blipFill rotWithShape="1">
          <a:blip r:embed="rId4">
            <a:alphaModFix/>
          </a:blip>
          <a:srcRect b="0" l="14959" r="7568" t="47663"/>
          <a:stretch/>
        </p:blipFill>
        <p:spPr>
          <a:xfrm rot="5400000">
            <a:off x="4608175" y="630525"/>
            <a:ext cx="5178400" cy="38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/>
          <p:nvPr/>
        </p:nvSpPr>
        <p:spPr>
          <a:xfrm>
            <a:off x="4994051" y="1577400"/>
            <a:ext cx="499500" cy="1988700"/>
          </a:xfrm>
          <a:prstGeom prst="rect">
            <a:avLst/>
          </a:prstGeom>
          <a:solidFill>
            <a:srgbClr val="395E3D">
              <a:alpha val="529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idx="6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PRODUCT INTRODUCTION</a:t>
            </a:r>
            <a:endParaRPr/>
          </a:p>
        </p:txBody>
      </p:sp>
      <p:sp>
        <p:nvSpPr>
          <p:cNvPr id="167" name="Google Shape;167;p26"/>
          <p:cNvSpPr/>
          <p:nvPr/>
        </p:nvSpPr>
        <p:spPr>
          <a:xfrm>
            <a:off x="0" y="0"/>
            <a:ext cx="3607500" cy="263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6"/>
          <p:cNvSpPr/>
          <p:nvPr/>
        </p:nvSpPr>
        <p:spPr>
          <a:xfrm>
            <a:off x="3607486" y="-25500"/>
            <a:ext cx="3607500" cy="2632200"/>
          </a:xfrm>
          <a:prstGeom prst="rect">
            <a:avLst/>
          </a:prstGeom>
          <a:solidFill>
            <a:srgbClr val="395E3D">
              <a:alpha val="734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6"/>
          <p:cNvSpPr/>
          <p:nvPr/>
        </p:nvSpPr>
        <p:spPr>
          <a:xfrm>
            <a:off x="0" y="2632200"/>
            <a:ext cx="3607500" cy="2511300"/>
          </a:xfrm>
          <a:prstGeom prst="rect">
            <a:avLst/>
          </a:prstGeom>
          <a:solidFill>
            <a:srgbClr val="395E3D">
              <a:alpha val="734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6"/>
          <p:cNvSpPr txBox="1"/>
          <p:nvPr>
            <p:ph idx="1" type="subTitle"/>
          </p:nvPr>
        </p:nvSpPr>
        <p:spPr>
          <a:xfrm>
            <a:off x="631884" y="1271085"/>
            <a:ext cx="2480700" cy="5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Conscious</a:t>
            </a:r>
            <a:r>
              <a:rPr lang="es" sz="1500"/>
              <a:t> consumers pay $75/week for a curated box of seasonal, </a:t>
            </a:r>
            <a:r>
              <a:rPr lang="es" sz="1500"/>
              <a:t>local, and organic </a:t>
            </a:r>
            <a:r>
              <a:rPr lang="es" sz="1500"/>
              <a:t> produce.</a:t>
            </a:r>
            <a:endParaRPr sz="1500"/>
          </a:p>
        </p:txBody>
      </p:sp>
      <p:sp>
        <p:nvSpPr>
          <p:cNvPr id="171" name="Google Shape;171;p26"/>
          <p:cNvSpPr txBox="1"/>
          <p:nvPr>
            <p:ph idx="3" type="subTitle"/>
          </p:nvPr>
        </p:nvSpPr>
        <p:spPr>
          <a:xfrm>
            <a:off x="4212439" y="1216746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lt1"/>
                </a:solidFill>
              </a:rPr>
              <a:t>We currently have 500 farmer partners that provide produce for our weekly boxes.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72" name="Google Shape;172;p26"/>
          <p:cNvSpPr txBox="1"/>
          <p:nvPr>
            <p:ph idx="5" type="subTitle"/>
          </p:nvPr>
        </p:nvSpPr>
        <p:spPr>
          <a:xfrm>
            <a:off x="631884" y="3591338"/>
            <a:ext cx="24807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lt1"/>
                </a:solidFill>
              </a:rPr>
              <a:t>Since our founding in 2020, we’ve reached 50,000 monthly subscribers across across Seattle, Portland, San Francisco, Denver, and Austin.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73" name="Google Shape;173;p26"/>
          <p:cNvSpPr txBox="1"/>
          <p:nvPr>
            <p:ph idx="2" type="ctrTitle"/>
          </p:nvPr>
        </p:nvSpPr>
        <p:spPr>
          <a:xfrm>
            <a:off x="4213664" y="642385"/>
            <a:ext cx="26979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2. PARTNERS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4" name="Google Shape;174;p26"/>
          <p:cNvSpPr txBox="1"/>
          <p:nvPr>
            <p:ph idx="4" type="ctrTitle"/>
          </p:nvPr>
        </p:nvSpPr>
        <p:spPr>
          <a:xfrm>
            <a:off x="581983" y="2965331"/>
            <a:ext cx="2871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3. SCALE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5" name="Google Shape;175;p26"/>
          <p:cNvSpPr txBox="1"/>
          <p:nvPr>
            <p:ph type="ctrTitle"/>
          </p:nvPr>
        </p:nvSpPr>
        <p:spPr>
          <a:xfrm>
            <a:off x="631875" y="642374"/>
            <a:ext cx="2871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s"/>
              <a:t>CONSUMERS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6" name="Google Shape;176;p26"/>
          <p:cNvSpPr txBox="1"/>
          <p:nvPr>
            <p:ph idx="7" type="ctrTitle"/>
          </p:nvPr>
        </p:nvSpPr>
        <p:spPr>
          <a:xfrm>
            <a:off x="4212439" y="2880603"/>
            <a:ext cx="25860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4. VALUE</a:t>
            </a:r>
            <a:endParaRPr/>
          </a:p>
        </p:txBody>
      </p:sp>
      <p:sp>
        <p:nvSpPr>
          <p:cNvPr id="177" name="Google Shape;177;p26"/>
          <p:cNvSpPr txBox="1"/>
          <p:nvPr>
            <p:ph idx="8" type="subTitle"/>
          </p:nvPr>
        </p:nvSpPr>
        <p:spPr>
          <a:xfrm>
            <a:off x="4213677" y="3578462"/>
            <a:ext cx="30012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FarmLink isn't just about organic produce, it's about supporting local agriculture, reducing food miles, and creating community connections.</a:t>
            </a:r>
            <a:endParaRPr sz="1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idx="9" type="ctrTitle"/>
          </p:nvPr>
        </p:nvSpPr>
        <p:spPr>
          <a:xfrm rot="5400000">
            <a:off x="6672869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THE PROBLEM</a:t>
            </a:r>
            <a:endParaRPr sz="2400"/>
          </a:p>
        </p:txBody>
      </p:sp>
      <p:sp>
        <p:nvSpPr>
          <p:cNvPr id="183" name="Google Shape;183;p27"/>
          <p:cNvSpPr txBox="1"/>
          <p:nvPr>
            <p:ph idx="7" type="subTitle"/>
          </p:nvPr>
        </p:nvSpPr>
        <p:spPr>
          <a:xfrm>
            <a:off x="3435697" y="2909897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TAM capped at 100K households at $75/week. Instacart's $35 order beats our $75 box every time.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7"/>
          <p:cNvSpPr/>
          <p:nvPr/>
        </p:nvSpPr>
        <p:spPr>
          <a:xfrm flipH="1" rot="-5400000">
            <a:off x="-957850" y="970112"/>
            <a:ext cx="5140800" cy="3225000"/>
          </a:xfrm>
          <a:prstGeom prst="rect">
            <a:avLst/>
          </a:prstGeom>
          <a:solidFill>
            <a:srgbClr val="395E3D">
              <a:alpha val="734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7"/>
          <p:cNvSpPr txBox="1"/>
          <p:nvPr>
            <p:ph idx="6" type="ctrTitle"/>
          </p:nvPr>
        </p:nvSpPr>
        <p:spPr>
          <a:xfrm>
            <a:off x="3435699" y="2495798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MARKET PRICING</a:t>
            </a:r>
            <a:endParaRPr/>
          </a:p>
        </p:txBody>
      </p:sp>
      <p:sp>
        <p:nvSpPr>
          <p:cNvPr id="186" name="Google Shape;186;p27"/>
          <p:cNvSpPr txBox="1"/>
          <p:nvPr>
            <p:ph idx="8" type="title"/>
          </p:nvPr>
        </p:nvSpPr>
        <p:spPr>
          <a:xfrm>
            <a:off x="2030707" y="275816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7" name="Google Shape;187;p27"/>
          <p:cNvSpPr txBox="1"/>
          <p:nvPr>
            <p:ph type="ctrTitle"/>
          </p:nvPr>
        </p:nvSpPr>
        <p:spPr>
          <a:xfrm>
            <a:off x="3431602" y="82217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DELIVERY </a:t>
            </a:r>
            <a:r>
              <a:rPr lang="es"/>
              <a:t>INFLEXIBILITY</a:t>
            </a:r>
            <a:endParaRPr/>
          </a:p>
        </p:txBody>
      </p:sp>
      <p:sp>
        <p:nvSpPr>
          <p:cNvPr id="188" name="Google Shape;188;p27"/>
          <p:cNvSpPr txBox="1"/>
          <p:nvPr>
            <p:ph idx="1" type="subTitle"/>
          </p:nvPr>
        </p:nvSpPr>
        <p:spPr>
          <a:xfrm>
            <a:off x="3431600" y="1237225"/>
            <a:ext cx="42819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78% of churned customers mention delivery windows as a concern. Never experimented.</a:t>
            </a:r>
            <a:endParaRPr/>
          </a:p>
        </p:txBody>
      </p:sp>
      <p:sp>
        <p:nvSpPr>
          <p:cNvPr id="189" name="Google Shape;189;p27"/>
          <p:cNvSpPr txBox="1"/>
          <p:nvPr>
            <p:ph idx="2" type="title"/>
          </p:nvPr>
        </p:nvSpPr>
        <p:spPr>
          <a:xfrm>
            <a:off x="2030707" y="1088813"/>
            <a:ext cx="1739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0" name="Google Shape;190;p27"/>
          <p:cNvSpPr txBox="1"/>
          <p:nvPr>
            <p:ph idx="3" type="ctrTitle"/>
          </p:nvPr>
        </p:nvSpPr>
        <p:spPr>
          <a:xfrm>
            <a:off x="3432964" y="1658986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FALSE LOYALTY</a:t>
            </a:r>
            <a:endParaRPr/>
          </a:p>
        </p:txBody>
      </p:sp>
      <p:sp>
        <p:nvSpPr>
          <p:cNvPr id="191" name="Google Shape;191;p27"/>
          <p:cNvSpPr txBox="1"/>
          <p:nvPr>
            <p:ph idx="4" type="subTitle"/>
          </p:nvPr>
        </p:nvSpPr>
        <p:spPr>
          <a:xfrm>
            <a:off x="3432952" y="2073550"/>
            <a:ext cx="45096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45% pause subscription quarterly, 8.3% monthly churn (up from 5%), avg retention is 6</a:t>
            </a:r>
            <a:r>
              <a:rPr lang="es"/>
              <a:t> </a:t>
            </a:r>
            <a:r>
              <a:rPr lang="es"/>
              <a:t>months.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7"/>
          <p:cNvSpPr txBox="1"/>
          <p:nvPr>
            <p:ph idx="5" type="title"/>
          </p:nvPr>
        </p:nvSpPr>
        <p:spPr>
          <a:xfrm>
            <a:off x="2030707" y="1923488"/>
            <a:ext cx="16152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3" name="Google Shape;193;p27"/>
          <p:cNvSpPr txBox="1"/>
          <p:nvPr>
            <p:ph idx="13" type="ctrTitle"/>
          </p:nvPr>
        </p:nvSpPr>
        <p:spPr>
          <a:xfrm>
            <a:off x="3435699" y="3332611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TECH DOESN’T SCALE</a:t>
            </a:r>
            <a:endParaRPr/>
          </a:p>
        </p:txBody>
      </p:sp>
      <p:sp>
        <p:nvSpPr>
          <p:cNvPr id="194" name="Google Shape;194;p27"/>
          <p:cNvSpPr txBox="1"/>
          <p:nvPr>
            <p:ph idx="14" type="subTitle"/>
          </p:nvPr>
        </p:nvSpPr>
        <p:spPr>
          <a:xfrm>
            <a:off x="3435697" y="3746234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Routing crashes above 500 deliveries/city/day, and app load time is &gt; 8 seconds.</a:t>
            </a:r>
            <a:endParaRPr/>
          </a:p>
        </p:txBody>
      </p:sp>
      <p:sp>
        <p:nvSpPr>
          <p:cNvPr id="195" name="Google Shape;195;p27"/>
          <p:cNvSpPr txBox="1"/>
          <p:nvPr>
            <p:ph idx="15" type="title"/>
          </p:nvPr>
        </p:nvSpPr>
        <p:spPr>
          <a:xfrm>
            <a:off x="2030707" y="3592838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>
            <p:ph idx="4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PROBLEM STATEMENT</a:t>
            </a:r>
            <a:endParaRPr/>
          </a:p>
        </p:txBody>
      </p:sp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/>
          </a:blip>
          <a:srcRect b="-34895" l="0" r="0" t="34995"/>
          <a:stretch/>
        </p:blipFill>
        <p:spPr>
          <a:xfrm>
            <a:off x="584363" y="540000"/>
            <a:ext cx="6164664" cy="410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/>
          <p:nvPr/>
        </p:nvSpPr>
        <p:spPr>
          <a:xfrm>
            <a:off x="0" y="2632200"/>
            <a:ext cx="7215000" cy="2511300"/>
          </a:xfrm>
          <a:prstGeom prst="rect">
            <a:avLst/>
          </a:prstGeom>
          <a:solidFill>
            <a:srgbClr val="395E3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8"/>
          <p:cNvSpPr txBox="1"/>
          <p:nvPr>
            <p:ph idx="1" type="subTitle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4" name="Google Shape;204;p28"/>
          <p:cNvSpPr txBox="1"/>
          <p:nvPr>
            <p:ph idx="3" type="subTitle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5" name="Google Shape;205;p28"/>
          <p:cNvSpPr txBox="1"/>
          <p:nvPr>
            <p:ph idx="2" type="ctrTitle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Delivery Inflexibility</a:t>
            </a:r>
            <a:endParaRPr/>
          </a:p>
        </p:txBody>
      </p:sp>
      <p:sp>
        <p:nvSpPr>
          <p:cNvPr id="206" name="Google Shape;206;p28"/>
          <p:cNvSpPr txBox="1"/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data and examples to support this</a:t>
            </a:r>
            <a:endParaRPr/>
          </a:p>
        </p:txBody>
      </p:sp>
      <p:sp>
        <p:nvSpPr>
          <p:cNvPr id="207" name="Google Shape;207;p28"/>
          <p:cNvSpPr txBox="1"/>
          <p:nvPr>
            <p:ph idx="5" type="ctrTitle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opportunities</a:t>
            </a:r>
            <a:endParaRPr/>
          </a:p>
        </p:txBody>
      </p:sp>
      <p:sp>
        <p:nvSpPr>
          <p:cNvPr id="208" name="Google Shape;208;p28"/>
          <p:cNvSpPr txBox="1"/>
          <p:nvPr>
            <p:ph idx="6" type="subTitle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9" name="Google Shape;209;p28"/>
          <p:cNvSpPr/>
          <p:nvPr/>
        </p:nvSpPr>
        <p:spPr>
          <a:xfrm flipH="1" rot="10800000">
            <a:off x="0" y="2424900"/>
            <a:ext cx="7215000" cy="2073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/>
          <p:nvPr/>
        </p:nvSpPr>
        <p:spPr>
          <a:xfrm>
            <a:off x="720000" y="1976981"/>
            <a:ext cx="3135900" cy="116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9"/>
          <p:cNvSpPr/>
          <p:nvPr/>
        </p:nvSpPr>
        <p:spPr>
          <a:xfrm>
            <a:off x="3511625" y="802226"/>
            <a:ext cx="2887500" cy="77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9"/>
          <p:cNvSpPr txBox="1"/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NUMBERS</a:t>
            </a:r>
            <a:endParaRPr/>
          </a:p>
        </p:txBody>
      </p:sp>
      <p:sp>
        <p:nvSpPr>
          <p:cNvPr id="217" name="Google Shape;217;p29"/>
          <p:cNvSpPr txBox="1"/>
          <p:nvPr>
            <p:ph type="ctrTitle"/>
          </p:nvPr>
        </p:nvSpPr>
        <p:spPr>
          <a:xfrm>
            <a:off x="3992423" y="946076"/>
            <a:ext cx="20766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4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REVENUE LAST YEAR</a:t>
            </a:r>
            <a:endParaRPr b="0" sz="14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18" name="Google Shape;218;p29"/>
          <p:cNvSpPr txBox="1"/>
          <p:nvPr>
            <p:ph type="ctrTitle"/>
          </p:nvPr>
        </p:nvSpPr>
        <p:spPr>
          <a:xfrm>
            <a:off x="847325" y="2328000"/>
            <a:ext cx="2830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50</a:t>
            </a:r>
            <a:r>
              <a:rPr lang="es">
                <a:solidFill>
                  <a:schemeClr val="lt1"/>
                </a:solidFill>
              </a:rPr>
              <a:t>,000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9" name="Google Shape;219;p29"/>
          <p:cNvSpPr/>
          <p:nvPr/>
        </p:nvSpPr>
        <p:spPr>
          <a:xfrm>
            <a:off x="3511625" y="2184150"/>
            <a:ext cx="2887500" cy="775200"/>
          </a:xfrm>
          <a:prstGeom prst="rect">
            <a:avLst/>
          </a:prstGeom>
          <a:solidFill>
            <a:srgbClr val="395E3D">
              <a:alpha val="734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9"/>
          <p:cNvSpPr txBox="1"/>
          <p:nvPr>
            <p:ph type="ctrTitle"/>
          </p:nvPr>
        </p:nvSpPr>
        <p:spPr>
          <a:xfrm>
            <a:off x="3992423" y="2328000"/>
            <a:ext cx="20766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400">
                <a:latin typeface="Catamaran Light"/>
                <a:ea typeface="Catamaran Light"/>
                <a:cs typeface="Catamaran Light"/>
                <a:sym typeface="Catamaran Light"/>
              </a:rPr>
              <a:t>SUBSCRIBERS</a:t>
            </a:r>
            <a:endParaRPr b="0" sz="1400"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21" name="Google Shape;221;p29"/>
          <p:cNvSpPr/>
          <p:nvPr/>
        </p:nvSpPr>
        <p:spPr>
          <a:xfrm>
            <a:off x="3511625" y="3550150"/>
            <a:ext cx="2887500" cy="77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9"/>
          <p:cNvSpPr txBox="1"/>
          <p:nvPr>
            <p:ph type="ctrTitle"/>
          </p:nvPr>
        </p:nvSpPr>
        <p:spPr>
          <a:xfrm>
            <a:off x="3992423" y="3694000"/>
            <a:ext cx="20766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s" sz="14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EMPLOYEES</a:t>
            </a:r>
            <a:endParaRPr b="0" sz="14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23" name="Google Shape;223;p29"/>
          <p:cNvSpPr/>
          <p:nvPr/>
        </p:nvSpPr>
        <p:spPr>
          <a:xfrm>
            <a:off x="720000" y="603850"/>
            <a:ext cx="3135900" cy="1167900"/>
          </a:xfrm>
          <a:prstGeom prst="rect">
            <a:avLst/>
          </a:prstGeom>
          <a:solidFill>
            <a:srgbClr val="395E3D">
              <a:alpha val="734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9"/>
          <p:cNvSpPr txBox="1"/>
          <p:nvPr>
            <p:ph type="ctrTitle"/>
          </p:nvPr>
        </p:nvSpPr>
        <p:spPr>
          <a:xfrm>
            <a:off x="847325" y="962025"/>
            <a:ext cx="2830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$25,000,000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5" name="Google Shape;225;p29"/>
          <p:cNvSpPr/>
          <p:nvPr/>
        </p:nvSpPr>
        <p:spPr>
          <a:xfrm>
            <a:off x="720000" y="3350112"/>
            <a:ext cx="3135900" cy="1167900"/>
          </a:xfrm>
          <a:prstGeom prst="rect">
            <a:avLst/>
          </a:prstGeom>
          <a:solidFill>
            <a:srgbClr val="395E3D">
              <a:alpha val="734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9"/>
          <p:cNvSpPr txBox="1"/>
          <p:nvPr>
            <p:ph type="ctrTitle"/>
          </p:nvPr>
        </p:nvSpPr>
        <p:spPr>
          <a:xfrm>
            <a:off x="847325" y="3693975"/>
            <a:ext cx="2830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15</a:t>
            </a:r>
            <a:r>
              <a:rPr lang="es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noFill/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0"/>
          <p:cNvPicPr preferRelativeResize="0"/>
          <p:nvPr/>
        </p:nvPicPr>
        <p:blipFill rotWithShape="1">
          <a:blip r:embed="rId3">
            <a:alphaModFix/>
          </a:blip>
          <a:srcRect b="0" l="0" r="37496" t="0"/>
          <a:stretch/>
        </p:blipFill>
        <p:spPr>
          <a:xfrm>
            <a:off x="331425" y="271375"/>
            <a:ext cx="4224900" cy="45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/>
          <p:nvPr/>
        </p:nvSpPr>
        <p:spPr>
          <a:xfrm rot="-5400000">
            <a:off x="6349650" y="643825"/>
            <a:ext cx="1057500" cy="3104100"/>
          </a:xfrm>
          <a:prstGeom prst="rect">
            <a:avLst/>
          </a:prstGeom>
          <a:solidFill>
            <a:srgbClr val="395E3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30"/>
          <p:cNvPicPr preferRelativeResize="0"/>
          <p:nvPr/>
        </p:nvPicPr>
        <p:blipFill rotWithShape="1">
          <a:blip r:embed="rId4">
            <a:alphaModFix amt="32000"/>
          </a:blip>
          <a:srcRect b="0" l="0" r="37496" t="0"/>
          <a:stretch/>
        </p:blipFill>
        <p:spPr>
          <a:xfrm>
            <a:off x="331425" y="271375"/>
            <a:ext cx="4224900" cy="45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0"/>
          <p:cNvSpPr txBox="1"/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Business Model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235" name="Google Shape;235;p30"/>
          <p:cNvSpPr txBox="1"/>
          <p:nvPr>
            <p:ph idx="1" type="subTitle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387771"/>
      </a:accent1>
      <a:accent2>
        <a:srgbClr val="212121"/>
      </a:accent2>
      <a:accent3>
        <a:srgbClr val="9ECFCB"/>
      </a:accent3>
      <a:accent4>
        <a:srgbClr val="289C91"/>
      </a:accent4>
      <a:accent5>
        <a:srgbClr val="619792"/>
      </a:accent5>
      <a:accent6>
        <a:srgbClr val="384C4B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